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58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3845" y="2630424"/>
            <a:ext cx="7370709" cy="1354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13231" y="4273295"/>
            <a:ext cx="4631936" cy="1171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3070" y="963168"/>
            <a:ext cx="8752258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723" y="2017775"/>
            <a:ext cx="8816975" cy="4798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C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16439" y="6844362"/>
            <a:ext cx="29481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6990">
              <a:lnSpc>
                <a:spcPts val="16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hduongtrong.github.io/2015/11/23/coordinate-desce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7672" y="2630424"/>
            <a:ext cx="7524750" cy="1354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70200" marR="5080" indent="-2858135">
              <a:lnSpc>
                <a:spcPts val="5180"/>
              </a:lnSpc>
              <a:spcBef>
                <a:spcPts val="300"/>
              </a:spcBef>
            </a:pPr>
            <a:r>
              <a:rPr spc="-20" dirty="0"/>
              <a:t>Optimization</a:t>
            </a:r>
            <a:r>
              <a:rPr spc="-215" dirty="0"/>
              <a:t> </a:t>
            </a:r>
            <a:r>
              <a:rPr dirty="0"/>
              <a:t>for</a:t>
            </a:r>
            <a:r>
              <a:rPr spc="-204" dirty="0"/>
              <a:t> </a:t>
            </a:r>
            <a:r>
              <a:rPr dirty="0"/>
              <a:t>Training</a:t>
            </a:r>
            <a:r>
              <a:rPr spc="-210" dirty="0"/>
              <a:t> </a:t>
            </a:r>
            <a:r>
              <a:rPr spc="-20" dirty="0"/>
              <a:t>Deep </a:t>
            </a:r>
            <a:r>
              <a:rPr spc="-10" dirty="0"/>
              <a:t>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  <a:r>
              <a:rPr spc="-200" dirty="0"/>
              <a:t> </a:t>
            </a:r>
            <a:r>
              <a:rPr dirty="0"/>
              <a:t>of</a:t>
            </a:r>
            <a:r>
              <a:rPr spc="-185" dirty="0"/>
              <a:t> </a:t>
            </a:r>
            <a:r>
              <a:rPr spc="-20" dirty="0"/>
              <a:t>Optimization</a:t>
            </a:r>
            <a:r>
              <a:rPr spc="-195" dirty="0"/>
              <a:t> </a:t>
            </a:r>
            <a:r>
              <a:rPr spc="-10" dirty="0"/>
              <a:t>Methdos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017775"/>
            <a:ext cx="7812405" cy="1602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lr>
                <a:srgbClr val="3333CC"/>
              </a:buClr>
              <a:buChar char="•"/>
              <a:tabLst>
                <a:tab pos="351155" algn="l"/>
              </a:tabLst>
            </a:pPr>
            <a:r>
              <a:rPr sz="32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Movies: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000" u="sng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http://hduongtrong.github.io/2015/11/23/coordinate-</a:t>
            </a:r>
            <a:r>
              <a:rPr sz="20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descent</a:t>
            </a:r>
            <a:r>
              <a:rPr sz="32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/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560"/>
              </a:spcBef>
              <a:tabLst>
                <a:tab pos="3312160" algn="l"/>
                <a:tab pos="7147559" algn="l"/>
              </a:tabLst>
            </a:pP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4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	</a:t>
            </a:r>
            <a:r>
              <a:rPr sz="2400" spc="-20" dirty="0">
                <a:solidFill>
                  <a:srgbClr val="336600"/>
                </a:solidFill>
                <a:latin typeface="Arial MT"/>
                <a:cs typeface="Arial MT"/>
              </a:rPr>
              <a:t>Coordinate</a:t>
            </a:r>
            <a:r>
              <a:rPr sz="24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	</a:t>
            </a:r>
            <a:r>
              <a:rPr sz="2400" spc="-25" dirty="0">
                <a:solidFill>
                  <a:srgbClr val="336600"/>
                </a:solidFill>
                <a:latin typeface="Arial MT"/>
                <a:cs typeface="Arial MT"/>
              </a:rPr>
              <a:t>SGD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15541" y="3650720"/>
            <a:ext cx="2219960" cy="1827530"/>
            <a:chOff x="4115541" y="3650720"/>
            <a:chExt cx="2219960" cy="18275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4960" y="3660140"/>
              <a:ext cx="2196379" cy="17947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20250" y="3655430"/>
              <a:ext cx="2210435" cy="1818005"/>
            </a:xfrm>
            <a:custGeom>
              <a:avLst/>
              <a:gdLst/>
              <a:ahLst/>
              <a:cxnLst/>
              <a:rect l="l" t="t" r="r" b="b"/>
              <a:pathLst>
                <a:path w="2210435" h="1818004">
                  <a:moveTo>
                    <a:pt x="0" y="0"/>
                  </a:moveTo>
                  <a:lnTo>
                    <a:pt x="2210364" y="0"/>
                  </a:lnTo>
                  <a:lnTo>
                    <a:pt x="2210364" y="1817899"/>
                  </a:lnTo>
                  <a:lnTo>
                    <a:pt x="0" y="1817899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6054" y="3650720"/>
            <a:ext cx="2355215" cy="2320290"/>
            <a:chOff x="1026054" y="3650720"/>
            <a:chExt cx="2355215" cy="23202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270" y="3660140"/>
              <a:ext cx="2272155" cy="23014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0763" y="3655430"/>
              <a:ext cx="2345690" cy="2311400"/>
            </a:xfrm>
            <a:custGeom>
              <a:avLst/>
              <a:gdLst/>
              <a:ahLst/>
              <a:cxnLst/>
              <a:rect l="l" t="t" r="r" b="b"/>
              <a:pathLst>
                <a:path w="2345690" h="2311400">
                  <a:moveTo>
                    <a:pt x="0" y="0"/>
                  </a:moveTo>
                  <a:lnTo>
                    <a:pt x="2345372" y="0"/>
                  </a:lnTo>
                  <a:lnTo>
                    <a:pt x="2345372" y="2310835"/>
                  </a:lnTo>
                  <a:lnTo>
                    <a:pt x="0" y="2310835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146943" y="3650720"/>
            <a:ext cx="2408555" cy="2400935"/>
            <a:chOff x="7146943" y="3650720"/>
            <a:chExt cx="2408555" cy="24009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2912" y="3669281"/>
              <a:ext cx="2352918" cy="23494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51653" y="3655430"/>
              <a:ext cx="2399030" cy="2391410"/>
            </a:xfrm>
            <a:custGeom>
              <a:avLst/>
              <a:gdLst/>
              <a:ahLst/>
              <a:cxnLst/>
              <a:rect l="l" t="t" r="r" b="b"/>
              <a:pathLst>
                <a:path w="2399029" h="2391410">
                  <a:moveTo>
                    <a:pt x="0" y="0"/>
                  </a:moveTo>
                  <a:lnTo>
                    <a:pt x="2398747" y="0"/>
                  </a:lnTo>
                </a:path>
                <a:path w="2399029" h="2391410">
                  <a:moveTo>
                    <a:pt x="2398747" y="2390898"/>
                  </a:moveTo>
                  <a:lnTo>
                    <a:pt x="0" y="2390898"/>
                  </a:lnTo>
                  <a:lnTo>
                    <a:pt x="0" y="0"/>
                  </a:lnTo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23547" y="5619327"/>
            <a:ext cx="2821305" cy="639445"/>
          </a:xfrm>
          <a:prstGeom prst="rect">
            <a:avLst/>
          </a:prstGeom>
          <a:ln w="9419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0170" marR="182880">
              <a:lnSpc>
                <a:spcPts val="2090"/>
              </a:lnSpc>
              <a:spcBef>
                <a:spcPts val="390"/>
              </a:spcBef>
            </a:pP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Minimize</a:t>
            </a:r>
            <a:r>
              <a:rPr sz="18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b="1" i="1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)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wrt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single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variable,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baseline="-13888" dirty="0">
                <a:latin typeface="Calibri"/>
                <a:cs typeface="Calibri"/>
              </a:rPr>
              <a:t>i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then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wrt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Calibri"/>
                <a:cs typeface="Calibri"/>
              </a:rPr>
              <a:t>x</a:t>
            </a:r>
            <a:r>
              <a:rPr sz="1800" i="1" baseline="-13888" dirty="0">
                <a:latin typeface="Calibri"/>
                <a:cs typeface="Calibri"/>
              </a:rPr>
              <a:t>j</a:t>
            </a:r>
            <a:r>
              <a:rPr sz="1800" i="1" spc="262" baseline="-13888" dirty="0"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etc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2133" y="6421205"/>
            <a:ext cx="23114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50" i="1" dirty="0">
                <a:latin typeface="Cambria"/>
                <a:cs typeface="Cambria"/>
              </a:rPr>
              <a:t>m</a:t>
            </a:r>
            <a:r>
              <a:rPr sz="1450" i="1" spc="-40" dirty="0">
                <a:latin typeface="Cambria"/>
                <a:cs typeface="Cambria"/>
              </a:rPr>
              <a:t> </a:t>
            </a:r>
            <a:r>
              <a:rPr sz="1450" spc="-50" dirty="0">
                <a:latin typeface="Tahoma"/>
                <a:cs typeface="Tahoma"/>
              </a:rPr>
              <a:t>'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9913" y="6273772"/>
            <a:ext cx="83058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1450" b="1" i="1" dirty="0">
                <a:latin typeface="Georgia"/>
                <a:cs typeface="Georgia"/>
              </a:rPr>
              <a:t>g</a:t>
            </a:r>
            <a:r>
              <a:rPr sz="1450" b="1" i="1" spc="30" dirty="0">
                <a:latin typeface="Georgia"/>
                <a:cs typeface="Georgia"/>
              </a:rPr>
              <a:t> </a:t>
            </a:r>
            <a:r>
              <a:rPr sz="1450" dirty="0">
                <a:latin typeface="Lucida Sans Unicode"/>
                <a:cs typeface="Lucida Sans Unicode"/>
              </a:rPr>
              <a:t>=</a:t>
            </a:r>
            <a:r>
              <a:rPr sz="1450" spc="-85" dirty="0">
                <a:latin typeface="Lucida Sans Unicode"/>
                <a:cs typeface="Lucida Sans Unicode"/>
              </a:rPr>
              <a:t> </a:t>
            </a:r>
            <a:r>
              <a:rPr sz="2175" u="sng" baseline="3448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1</a:t>
            </a:r>
            <a:r>
              <a:rPr sz="2175" u="sng" spc="37" baseline="3448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175" spc="-337" baseline="34482" dirty="0">
                <a:latin typeface="Tahoma"/>
                <a:cs typeface="Tahoma"/>
              </a:rPr>
              <a:t> </a:t>
            </a:r>
            <a:r>
              <a:rPr sz="1450" spc="300" dirty="0">
                <a:latin typeface="Cambria"/>
                <a:cs typeface="Cambria"/>
              </a:rPr>
              <a:t>∇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17565" y="6268923"/>
            <a:ext cx="43180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850" dirty="0">
                <a:latin typeface="Tahoma"/>
                <a:cs typeface="Tahoma"/>
              </a:rPr>
              <a:t>(</a:t>
            </a:r>
            <a:r>
              <a:rPr sz="850" i="1" dirty="0">
                <a:latin typeface="Cambria"/>
                <a:cs typeface="Cambria"/>
              </a:rPr>
              <a:t>i</a:t>
            </a:r>
            <a:r>
              <a:rPr sz="850" i="1" spc="-75" dirty="0">
                <a:latin typeface="Cambria"/>
                <a:cs typeface="Cambria"/>
              </a:rPr>
              <a:t> </a:t>
            </a:r>
            <a:r>
              <a:rPr sz="850" spc="-50" dirty="0">
                <a:latin typeface="Tahoma"/>
                <a:cs typeface="Tahoma"/>
              </a:rPr>
              <a:t>)</a:t>
            </a:r>
            <a:r>
              <a:rPr sz="850" dirty="0">
                <a:latin typeface="Tahoma"/>
                <a:cs typeface="Tahoma"/>
              </a:rPr>
              <a:t>	(</a:t>
            </a:r>
            <a:r>
              <a:rPr sz="850" i="1" dirty="0">
                <a:latin typeface="Cambria"/>
                <a:cs typeface="Cambria"/>
              </a:rPr>
              <a:t>i</a:t>
            </a:r>
            <a:r>
              <a:rPr sz="850" i="1" spc="-75" dirty="0">
                <a:latin typeface="Cambria"/>
                <a:cs typeface="Cambria"/>
              </a:rPr>
              <a:t> </a:t>
            </a:r>
            <a:r>
              <a:rPr sz="850" spc="-50" dirty="0">
                <a:latin typeface="Tahoma"/>
                <a:cs typeface="Tahoma"/>
              </a:rPr>
              <a:t>)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9045" y="6273772"/>
            <a:ext cx="92138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444500" algn="l"/>
                <a:tab pos="735330" algn="l"/>
              </a:tabLst>
            </a:pPr>
            <a:r>
              <a:rPr sz="1450" i="1" spc="150" dirty="0">
                <a:latin typeface="Cambria"/>
                <a:cs typeface="Cambria"/>
              </a:rPr>
              <a:t>L</a:t>
            </a:r>
            <a:r>
              <a:rPr sz="1450" i="1" spc="330" dirty="0">
                <a:latin typeface="Cambria"/>
                <a:cs typeface="Cambria"/>
              </a:rPr>
              <a:t> </a:t>
            </a:r>
            <a:r>
              <a:rPr sz="1450" b="1" i="1" spc="-50" dirty="0">
                <a:latin typeface="Georgia"/>
                <a:cs typeface="Georgia"/>
              </a:rPr>
              <a:t>x</a:t>
            </a:r>
            <a:r>
              <a:rPr sz="1450" b="1" i="1" dirty="0">
                <a:latin typeface="Georgia"/>
                <a:cs typeface="Georgia"/>
              </a:rPr>
              <a:t>	</a:t>
            </a:r>
            <a:r>
              <a:rPr sz="1450" spc="30" dirty="0">
                <a:latin typeface="Tahoma"/>
                <a:cs typeface="Tahoma"/>
              </a:rPr>
              <a:t>,</a:t>
            </a:r>
            <a:r>
              <a:rPr sz="1450" i="1" spc="30" dirty="0">
                <a:latin typeface="Cambria"/>
                <a:cs typeface="Cambria"/>
              </a:rPr>
              <a:t>y</a:t>
            </a:r>
            <a:r>
              <a:rPr sz="1450" i="1" dirty="0">
                <a:latin typeface="Cambria"/>
                <a:cs typeface="Cambria"/>
              </a:rPr>
              <a:t>	</a:t>
            </a:r>
            <a:r>
              <a:rPr sz="1450" spc="-40" dirty="0">
                <a:latin typeface="Tahoma"/>
                <a:cs typeface="Tahoma"/>
              </a:rPr>
              <a:t>,</a:t>
            </a:r>
            <a:r>
              <a:rPr sz="1450" spc="-325" dirty="0">
                <a:latin typeface="Tahoma"/>
                <a:cs typeface="Tahoma"/>
              </a:rPr>
              <a:t> </a:t>
            </a:r>
            <a:r>
              <a:rPr sz="1450" b="1" i="1" spc="-50" dirty="0">
                <a:latin typeface="Arial"/>
                <a:cs typeface="Arial"/>
              </a:rPr>
              <a:t>θ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32852" y="6185991"/>
            <a:ext cx="866775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781050" algn="l"/>
              </a:tabLst>
            </a:pPr>
            <a:r>
              <a:rPr sz="2350" spc="-50" dirty="0">
                <a:latin typeface="Lucida Sans Unicode"/>
                <a:cs typeface="Lucida Sans Unicode"/>
              </a:rPr>
              <a:t>(</a:t>
            </a:r>
            <a:r>
              <a:rPr sz="2350" dirty="0">
                <a:latin typeface="Lucida Sans Unicode"/>
                <a:cs typeface="Lucida Sans Unicode"/>
              </a:rPr>
              <a:t>	</a:t>
            </a:r>
            <a:r>
              <a:rPr sz="2350" spc="-145" dirty="0">
                <a:latin typeface="Lucida Sans Unicode"/>
                <a:cs typeface="Lucida Sans Unicode"/>
              </a:rPr>
              <a:t>)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97849" y="6162713"/>
            <a:ext cx="13906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i="1" dirty="0">
                <a:latin typeface="Cambria"/>
                <a:cs typeface="Cambria"/>
              </a:rPr>
              <a:t>m</a:t>
            </a:r>
            <a:r>
              <a:rPr sz="850" i="1" spc="-35" dirty="0">
                <a:latin typeface="Cambria"/>
                <a:cs typeface="Cambria"/>
              </a:rPr>
              <a:t> </a:t>
            </a:r>
            <a:r>
              <a:rPr sz="850" spc="-50" dirty="0">
                <a:latin typeface="Tahoma"/>
                <a:cs typeface="Tahoma"/>
              </a:rPr>
              <a:t>'</a:t>
            </a:r>
            <a:endParaRPr sz="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49307" y="6221395"/>
            <a:ext cx="36766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540"/>
              </a:lnSpc>
              <a:spcBef>
                <a:spcPts val="100"/>
              </a:spcBef>
            </a:pPr>
            <a:r>
              <a:rPr sz="1275" i="1" spc="-112" baseline="-13071" dirty="0">
                <a:latin typeface="Arial"/>
                <a:cs typeface="Arial"/>
              </a:rPr>
              <a:t>θ</a:t>
            </a:r>
            <a:r>
              <a:rPr sz="1275" i="1" spc="-89" baseline="-13071" dirty="0">
                <a:latin typeface="Arial"/>
                <a:cs typeface="Arial"/>
              </a:rPr>
              <a:t> </a:t>
            </a:r>
            <a:r>
              <a:rPr sz="2200" spc="200" dirty="0">
                <a:latin typeface="Cambria"/>
                <a:cs typeface="Cambria"/>
              </a:rPr>
              <a:t>∑</a:t>
            </a:r>
            <a:endParaRPr sz="2200">
              <a:latin typeface="Cambria"/>
              <a:cs typeface="Cambria"/>
            </a:endParaRPr>
          </a:p>
          <a:p>
            <a:pPr marL="128270">
              <a:lnSpc>
                <a:spcPts val="919"/>
              </a:lnSpc>
            </a:pPr>
            <a:r>
              <a:rPr sz="850" i="1" spc="-25" dirty="0">
                <a:latin typeface="Cambria"/>
                <a:cs typeface="Cambria"/>
              </a:rPr>
              <a:t>i</a:t>
            </a:r>
            <a:r>
              <a:rPr sz="850" spc="-25" dirty="0">
                <a:latin typeface="Lucida Sans Unicode"/>
                <a:cs typeface="Lucida Sans Unicode"/>
              </a:rPr>
              <a:t>=</a:t>
            </a:r>
            <a:r>
              <a:rPr sz="850" spc="-25" dirty="0">
                <a:latin typeface="Tahoma"/>
                <a:cs typeface="Tahoma"/>
              </a:rPr>
              <a:t>1</a:t>
            </a:r>
            <a:endParaRPr sz="85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85090" y="6142090"/>
            <a:ext cx="2119630" cy="553085"/>
          </a:xfrm>
          <a:custGeom>
            <a:avLst/>
            <a:gdLst/>
            <a:ahLst/>
            <a:cxnLst/>
            <a:rect l="l" t="t" r="r" b="b"/>
            <a:pathLst>
              <a:path w="2119629" h="553084">
                <a:moveTo>
                  <a:pt x="0" y="0"/>
                </a:moveTo>
                <a:lnTo>
                  <a:pt x="2119312" y="0"/>
                </a:lnTo>
                <a:lnTo>
                  <a:pt x="2119312" y="552591"/>
                </a:lnTo>
                <a:lnTo>
                  <a:pt x="0" y="552591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52767" y="6718087"/>
            <a:ext cx="10775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i="1" dirty="0">
                <a:latin typeface="Arial"/>
                <a:cs typeface="Arial"/>
              </a:rPr>
              <a:t>θ</a:t>
            </a:r>
            <a:r>
              <a:rPr sz="1750" b="1" i="1" spc="15" dirty="0">
                <a:latin typeface="Arial"/>
                <a:cs typeface="Arial"/>
              </a:rPr>
              <a:t> </a:t>
            </a:r>
            <a:r>
              <a:rPr sz="1750" spc="114" dirty="0">
                <a:latin typeface="Lucida Sans Unicode"/>
                <a:cs typeface="Lucida Sans Unicode"/>
              </a:rPr>
              <a:t>←</a:t>
            </a:r>
            <a:r>
              <a:rPr sz="1750" spc="-170" dirty="0">
                <a:latin typeface="Lucida Sans Unicode"/>
                <a:cs typeface="Lucida Sans Unicode"/>
              </a:rPr>
              <a:t> </a:t>
            </a:r>
            <a:r>
              <a:rPr sz="1750" b="1" i="1" dirty="0">
                <a:latin typeface="Arial"/>
                <a:cs typeface="Arial"/>
              </a:rPr>
              <a:t>θ</a:t>
            </a:r>
            <a:r>
              <a:rPr sz="1750" b="1" i="1" spc="-140" dirty="0">
                <a:latin typeface="Arial"/>
                <a:cs typeface="Arial"/>
              </a:rPr>
              <a:t> </a:t>
            </a:r>
            <a:r>
              <a:rPr sz="1750" spc="-20" dirty="0">
                <a:latin typeface="Lucida Sans Unicode"/>
                <a:cs typeface="Lucida Sans Unicode"/>
              </a:rPr>
              <a:t>−</a:t>
            </a:r>
            <a:r>
              <a:rPr sz="1750" spc="-295" dirty="0">
                <a:latin typeface="Lucida Sans Unicode"/>
                <a:cs typeface="Lucida Sans Unicode"/>
              </a:rPr>
              <a:t> </a:t>
            </a:r>
            <a:r>
              <a:rPr sz="1750" i="1" spc="-125" dirty="0">
                <a:latin typeface="Arial"/>
                <a:cs typeface="Arial"/>
              </a:rPr>
              <a:t>ε</a:t>
            </a:r>
            <a:r>
              <a:rPr sz="1750" b="1" i="1" spc="-125" dirty="0">
                <a:latin typeface="Verdana"/>
                <a:cs typeface="Verdana"/>
              </a:rPr>
              <a:t>g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7005" y="6345852"/>
            <a:ext cx="17970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50" i="1" spc="110" dirty="0">
                <a:latin typeface="Cambria"/>
                <a:cs typeface="Cambria"/>
              </a:rPr>
              <a:t>M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0939" y="6198419"/>
            <a:ext cx="80962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1450" b="1" i="1" dirty="0">
                <a:latin typeface="Georgia"/>
                <a:cs typeface="Georgia"/>
              </a:rPr>
              <a:t>g</a:t>
            </a:r>
            <a:r>
              <a:rPr sz="1450" b="1" i="1" spc="40" dirty="0">
                <a:latin typeface="Georgia"/>
                <a:cs typeface="Georgia"/>
              </a:rPr>
              <a:t> </a:t>
            </a:r>
            <a:r>
              <a:rPr sz="1450" dirty="0">
                <a:latin typeface="Lucida Sans Unicode"/>
                <a:cs typeface="Lucida Sans Unicode"/>
              </a:rPr>
              <a:t>=</a:t>
            </a:r>
            <a:r>
              <a:rPr sz="1450" spc="-90" dirty="0">
                <a:latin typeface="Lucida Sans Unicode"/>
                <a:cs typeface="Lucida Sans Unicode"/>
              </a:rPr>
              <a:t> </a:t>
            </a:r>
            <a:r>
              <a:rPr sz="2175" u="sng" spc="-104" baseline="3448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175" u="sng" baseline="34482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2175" spc="225" baseline="34482" dirty="0">
                <a:latin typeface="Tahoma"/>
                <a:cs typeface="Tahoma"/>
              </a:rPr>
              <a:t> </a:t>
            </a:r>
            <a:r>
              <a:rPr sz="1450" spc="300" dirty="0">
                <a:latin typeface="Cambria"/>
                <a:cs typeface="Cambria"/>
              </a:rPr>
              <a:t>∇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74335" y="6343912"/>
            <a:ext cx="6350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i="1" spc="-50" dirty="0">
                <a:latin typeface="Arial"/>
                <a:cs typeface="Arial"/>
              </a:rPr>
              <a:t>θ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17136" y="6193570"/>
            <a:ext cx="43180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90195" algn="l"/>
              </a:tabLst>
            </a:pPr>
            <a:r>
              <a:rPr sz="850" dirty="0">
                <a:latin typeface="Tahoma"/>
                <a:cs typeface="Tahoma"/>
              </a:rPr>
              <a:t>(</a:t>
            </a:r>
            <a:r>
              <a:rPr sz="850" i="1" dirty="0">
                <a:latin typeface="Cambria"/>
                <a:cs typeface="Cambria"/>
              </a:rPr>
              <a:t>i</a:t>
            </a:r>
            <a:r>
              <a:rPr sz="850" i="1" spc="-75" dirty="0">
                <a:latin typeface="Cambria"/>
                <a:cs typeface="Cambria"/>
              </a:rPr>
              <a:t> </a:t>
            </a:r>
            <a:r>
              <a:rPr sz="850" spc="-50" dirty="0">
                <a:latin typeface="Tahoma"/>
                <a:cs typeface="Tahoma"/>
              </a:rPr>
              <a:t>)</a:t>
            </a:r>
            <a:r>
              <a:rPr sz="850" dirty="0">
                <a:latin typeface="Tahoma"/>
                <a:cs typeface="Tahoma"/>
              </a:rPr>
              <a:t>	(</a:t>
            </a:r>
            <a:r>
              <a:rPr sz="850" i="1" dirty="0">
                <a:latin typeface="Cambria"/>
                <a:cs typeface="Cambria"/>
              </a:rPr>
              <a:t>i</a:t>
            </a:r>
            <a:r>
              <a:rPr sz="850" i="1" spc="-75" dirty="0">
                <a:latin typeface="Cambria"/>
                <a:cs typeface="Cambria"/>
              </a:rPr>
              <a:t> </a:t>
            </a:r>
            <a:r>
              <a:rPr sz="850" spc="-50" dirty="0">
                <a:latin typeface="Tahoma"/>
                <a:cs typeface="Tahoma"/>
              </a:rPr>
              <a:t>)</a:t>
            </a:r>
            <a:endParaRPr sz="8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98644" y="6198419"/>
            <a:ext cx="92138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444500" algn="l"/>
                <a:tab pos="735330" algn="l"/>
              </a:tabLst>
            </a:pPr>
            <a:r>
              <a:rPr sz="1450" i="1" spc="150" dirty="0">
                <a:latin typeface="Cambria"/>
                <a:cs typeface="Cambria"/>
              </a:rPr>
              <a:t>L</a:t>
            </a:r>
            <a:r>
              <a:rPr sz="1450" i="1" spc="330" dirty="0">
                <a:latin typeface="Cambria"/>
                <a:cs typeface="Cambria"/>
              </a:rPr>
              <a:t> </a:t>
            </a:r>
            <a:r>
              <a:rPr sz="1450" b="1" i="1" spc="-50" dirty="0">
                <a:latin typeface="Georgia"/>
                <a:cs typeface="Georgia"/>
              </a:rPr>
              <a:t>x</a:t>
            </a:r>
            <a:r>
              <a:rPr sz="1450" b="1" i="1" dirty="0">
                <a:latin typeface="Georgia"/>
                <a:cs typeface="Georgia"/>
              </a:rPr>
              <a:t>	</a:t>
            </a:r>
            <a:r>
              <a:rPr sz="1450" spc="30" dirty="0">
                <a:latin typeface="Tahoma"/>
                <a:cs typeface="Tahoma"/>
              </a:rPr>
              <a:t>,</a:t>
            </a:r>
            <a:r>
              <a:rPr sz="1450" i="1" spc="30" dirty="0">
                <a:latin typeface="Cambria"/>
                <a:cs typeface="Cambria"/>
              </a:rPr>
              <a:t>y</a:t>
            </a:r>
            <a:r>
              <a:rPr sz="1450" i="1" dirty="0">
                <a:latin typeface="Cambria"/>
                <a:cs typeface="Cambria"/>
              </a:rPr>
              <a:t>	</a:t>
            </a:r>
            <a:r>
              <a:rPr sz="1450" spc="-40" dirty="0">
                <a:latin typeface="Tahoma"/>
                <a:cs typeface="Tahoma"/>
              </a:rPr>
              <a:t>,</a:t>
            </a:r>
            <a:r>
              <a:rPr sz="1450" spc="-325" dirty="0">
                <a:latin typeface="Tahoma"/>
                <a:cs typeface="Tahoma"/>
              </a:rPr>
              <a:t> </a:t>
            </a:r>
            <a:r>
              <a:rPr sz="1450" b="1" i="1" spc="-50" dirty="0">
                <a:latin typeface="Arial"/>
                <a:cs typeface="Arial"/>
              </a:rPr>
              <a:t>θ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06191" y="6087360"/>
            <a:ext cx="10922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i="1" spc="30" dirty="0">
                <a:latin typeface="Cambria"/>
                <a:cs typeface="Cambria"/>
              </a:rPr>
              <a:t>M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46565" y="6122280"/>
            <a:ext cx="1252855" cy="488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ts val="2705"/>
              </a:lnSpc>
              <a:spcBef>
                <a:spcPts val="135"/>
              </a:spcBef>
              <a:tabLst>
                <a:tab pos="385445" algn="l"/>
                <a:tab pos="1167130" algn="l"/>
              </a:tabLst>
            </a:pPr>
            <a:r>
              <a:rPr sz="2200" spc="200" dirty="0">
                <a:latin typeface="Cambria"/>
                <a:cs typeface="Cambria"/>
              </a:rPr>
              <a:t>∑</a:t>
            </a:r>
            <a:r>
              <a:rPr sz="2200" dirty="0">
                <a:latin typeface="Cambria"/>
                <a:cs typeface="Cambria"/>
              </a:rPr>
              <a:t>	</a:t>
            </a:r>
            <a:r>
              <a:rPr sz="3525" spc="-75" baseline="2364" dirty="0">
                <a:latin typeface="Lucida Sans Unicode"/>
                <a:cs typeface="Lucida Sans Unicode"/>
              </a:rPr>
              <a:t>(</a:t>
            </a:r>
            <a:r>
              <a:rPr sz="3525" baseline="2364" dirty="0">
                <a:latin typeface="Lucida Sans Unicode"/>
                <a:cs typeface="Lucida Sans Unicode"/>
              </a:rPr>
              <a:t>	</a:t>
            </a:r>
            <a:r>
              <a:rPr sz="3525" spc="-217" baseline="2364" dirty="0">
                <a:latin typeface="Lucida Sans Unicode"/>
                <a:cs typeface="Lucida Sans Unicode"/>
              </a:rPr>
              <a:t>)</a:t>
            </a:r>
            <a:endParaRPr sz="3525" baseline="2364">
              <a:latin typeface="Lucida Sans Unicode"/>
              <a:cs typeface="Lucida Sans Unicode"/>
            </a:endParaRPr>
          </a:p>
          <a:p>
            <a:pPr marL="30480">
              <a:lnSpc>
                <a:spcPts val="905"/>
              </a:lnSpc>
            </a:pPr>
            <a:r>
              <a:rPr sz="850" i="1" spc="-25" dirty="0">
                <a:latin typeface="Cambria"/>
                <a:cs typeface="Cambria"/>
              </a:rPr>
              <a:t>i</a:t>
            </a:r>
            <a:r>
              <a:rPr sz="850" spc="-25" dirty="0">
                <a:latin typeface="Lucida Sans Unicode"/>
                <a:cs typeface="Lucida Sans Unicode"/>
              </a:rPr>
              <a:t>=</a:t>
            </a:r>
            <a:r>
              <a:rPr sz="850" spc="-25" dirty="0">
                <a:latin typeface="Tahoma"/>
                <a:cs typeface="Tahoma"/>
              </a:rPr>
              <a:t>1</a:t>
            </a:r>
            <a:endParaRPr sz="85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06117" y="6066737"/>
            <a:ext cx="2103755" cy="553085"/>
          </a:xfrm>
          <a:custGeom>
            <a:avLst/>
            <a:gdLst/>
            <a:ahLst/>
            <a:cxnLst/>
            <a:rect l="l" t="t" r="r" b="b"/>
            <a:pathLst>
              <a:path w="2103755" h="553084">
                <a:moveTo>
                  <a:pt x="0" y="0"/>
                </a:moveTo>
                <a:lnTo>
                  <a:pt x="2103613" y="0"/>
                </a:lnTo>
                <a:lnTo>
                  <a:pt x="2103613" y="552591"/>
                </a:lnTo>
                <a:lnTo>
                  <a:pt x="0" y="552591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23087" y="6642734"/>
            <a:ext cx="10775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i="1" dirty="0">
                <a:latin typeface="Arial"/>
                <a:cs typeface="Arial"/>
              </a:rPr>
              <a:t>θ</a:t>
            </a:r>
            <a:r>
              <a:rPr sz="1750" b="1" i="1" spc="15" dirty="0">
                <a:latin typeface="Arial"/>
                <a:cs typeface="Arial"/>
              </a:rPr>
              <a:t> </a:t>
            </a:r>
            <a:r>
              <a:rPr sz="1750" spc="114" dirty="0">
                <a:latin typeface="Lucida Sans Unicode"/>
                <a:cs typeface="Lucida Sans Unicode"/>
              </a:rPr>
              <a:t>←</a:t>
            </a:r>
            <a:r>
              <a:rPr sz="1750" spc="-170" dirty="0">
                <a:latin typeface="Lucida Sans Unicode"/>
                <a:cs typeface="Lucida Sans Unicode"/>
              </a:rPr>
              <a:t> </a:t>
            </a:r>
            <a:r>
              <a:rPr sz="1750" b="1" i="1" dirty="0">
                <a:latin typeface="Arial"/>
                <a:cs typeface="Arial"/>
              </a:rPr>
              <a:t>θ</a:t>
            </a:r>
            <a:r>
              <a:rPr sz="1750" b="1" i="1" spc="-140" dirty="0">
                <a:latin typeface="Arial"/>
                <a:cs typeface="Arial"/>
              </a:rPr>
              <a:t> </a:t>
            </a:r>
            <a:r>
              <a:rPr sz="1750" spc="-20" dirty="0">
                <a:latin typeface="Lucida Sans Unicode"/>
                <a:cs typeface="Lucida Sans Unicode"/>
              </a:rPr>
              <a:t>−</a:t>
            </a:r>
            <a:r>
              <a:rPr sz="1750" spc="-295" dirty="0">
                <a:latin typeface="Lucida Sans Unicode"/>
                <a:cs typeface="Lucida Sans Unicode"/>
              </a:rPr>
              <a:t> </a:t>
            </a:r>
            <a:r>
              <a:rPr sz="1750" i="1" spc="-125" dirty="0">
                <a:latin typeface="Arial"/>
                <a:cs typeface="Arial"/>
              </a:rPr>
              <a:t>ε</a:t>
            </a:r>
            <a:r>
              <a:rPr sz="1750" b="1" i="1" spc="-125" dirty="0">
                <a:latin typeface="Verdana"/>
                <a:cs typeface="Verdana"/>
              </a:rPr>
              <a:t>g</a:t>
            </a:r>
            <a:endParaRPr sz="1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15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Choosing</a:t>
            </a:r>
            <a:r>
              <a:rPr spc="-210" dirty="0"/>
              <a:t> </a:t>
            </a:r>
            <a:r>
              <a:rPr dirty="0"/>
              <a:t>the</a:t>
            </a:r>
            <a:r>
              <a:rPr spc="-204" dirty="0"/>
              <a:t> </a:t>
            </a:r>
            <a:r>
              <a:rPr dirty="0"/>
              <a:t>Right</a:t>
            </a:r>
            <a:r>
              <a:rPr spc="-195" dirty="0"/>
              <a:t> </a:t>
            </a:r>
            <a:r>
              <a:rPr spc="-10" dirty="0"/>
              <a:t>Optimizer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700770" cy="456628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1155" marR="1270000" indent="-339090" algn="just">
              <a:lnSpc>
                <a:spcPct val="97500"/>
              </a:lnSpc>
              <a:spcBef>
                <a:spcPts val="19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discussed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several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methods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optimizing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deep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models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adapting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the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model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</a:t>
            </a:r>
            <a:endParaRPr sz="3200">
              <a:latin typeface="Arial MT"/>
              <a:cs typeface="Arial MT"/>
            </a:endParaRPr>
          </a:p>
          <a:p>
            <a:pPr marL="351155" indent="-338455" algn="just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Which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choose?</a:t>
            </a:r>
            <a:endParaRPr sz="3200">
              <a:latin typeface="Arial MT"/>
              <a:cs typeface="Arial MT"/>
            </a:endParaRPr>
          </a:p>
          <a:p>
            <a:pPr marL="746125" lvl="1" indent="-281305" algn="just">
              <a:lnSpc>
                <a:spcPct val="100000"/>
              </a:lnSpc>
              <a:spcBef>
                <a:spcPts val="66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There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consensus</a:t>
            </a:r>
            <a:endParaRPr sz="2800">
              <a:latin typeface="Arial MT"/>
              <a:cs typeface="Arial MT"/>
            </a:endParaRPr>
          </a:p>
          <a:p>
            <a:pPr marL="351155" indent="-338455" algn="just">
              <a:lnSpc>
                <a:spcPct val="100000"/>
              </a:lnSpc>
              <a:spcBef>
                <a:spcPts val="6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Most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popular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actively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use:</a:t>
            </a:r>
            <a:endParaRPr sz="3200">
              <a:latin typeface="Arial MT"/>
              <a:cs typeface="Arial MT"/>
            </a:endParaRPr>
          </a:p>
          <a:p>
            <a:pPr marL="746125" marR="201295" lvl="1" indent="-281305">
              <a:lnSpc>
                <a:spcPts val="3290"/>
              </a:lnSpc>
              <a:spcBef>
                <a:spcPts val="83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SGD,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SGD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momentum,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RMSProp,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RMSProp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momentum,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AdaDelta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Adam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5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Choice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depends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user’s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familiarity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1092" y="2992119"/>
            <a:ext cx="8799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How</a:t>
            </a:r>
            <a:r>
              <a:rPr sz="4000" spc="-190" dirty="0"/>
              <a:t> </a:t>
            </a:r>
            <a:r>
              <a:rPr sz="4000" spc="-10" dirty="0"/>
              <a:t>Learning</a:t>
            </a:r>
            <a:r>
              <a:rPr sz="4000" spc="-180" dirty="0"/>
              <a:t> </a:t>
            </a:r>
            <a:r>
              <a:rPr sz="4000" dirty="0"/>
              <a:t>Differs</a:t>
            </a:r>
            <a:r>
              <a:rPr sz="4000" spc="-180" dirty="0"/>
              <a:t> </a:t>
            </a:r>
            <a:r>
              <a:rPr sz="4000" dirty="0"/>
              <a:t>from</a:t>
            </a:r>
            <a:r>
              <a:rPr sz="4000" spc="-185" dirty="0"/>
              <a:t> </a:t>
            </a:r>
            <a:r>
              <a:rPr sz="4000" spc="-10" dirty="0"/>
              <a:t>Optimization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7499" y="691895"/>
            <a:ext cx="5466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Topics</a:t>
            </a:r>
            <a:r>
              <a:rPr spc="-165" dirty="0"/>
              <a:t> </a:t>
            </a:r>
            <a:r>
              <a:rPr dirty="0"/>
              <a:t>in</a:t>
            </a:r>
            <a:r>
              <a:rPr spc="-165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756" y="1484376"/>
            <a:ext cx="8616950" cy="5643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5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for</a:t>
            </a:r>
            <a:r>
              <a:rPr sz="32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Training</a:t>
            </a:r>
            <a:r>
              <a:rPr sz="3200" spc="-17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Deep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Models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:</a:t>
            </a:r>
            <a:r>
              <a:rPr sz="32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Overview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How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665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Risk,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empirical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risk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surrogate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loss</a:t>
            </a:r>
            <a:endParaRPr sz="280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Batch,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data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shuffling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Challenges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neural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network</a:t>
            </a:r>
            <a:r>
              <a:rPr sz="32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Basic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Parameter</a:t>
            </a:r>
            <a:r>
              <a:rPr sz="3200" spc="-1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initialization</a:t>
            </a:r>
            <a:r>
              <a:rPr sz="3200" spc="-1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r>
              <a:rPr sz="3200" spc="-16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with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adaptive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rates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32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dirty="0"/>
              <a:t>Topics</a:t>
            </a:r>
            <a:r>
              <a:rPr spc="-170" dirty="0"/>
              <a:t> </a:t>
            </a:r>
            <a:r>
              <a:rPr dirty="0"/>
              <a:t>in</a:t>
            </a:r>
            <a:r>
              <a:rPr spc="-165" dirty="0"/>
              <a:t> </a:t>
            </a:r>
            <a:r>
              <a:rPr spc="-10" dirty="0"/>
              <a:t>Learning</a:t>
            </a:r>
            <a:r>
              <a:rPr spc="-165" dirty="0"/>
              <a:t> </a:t>
            </a:r>
            <a:r>
              <a:rPr dirty="0"/>
              <a:t>vs</a:t>
            </a:r>
            <a:r>
              <a:rPr spc="-165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017775"/>
            <a:ext cx="8442960" cy="23209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Pure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Empirical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Risk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Minimization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Surrogate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Loss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Early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Stopping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Minibatch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24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Learning</a:t>
            </a:r>
            <a:r>
              <a:rPr spc="-185" dirty="0"/>
              <a:t> </a:t>
            </a:r>
            <a:r>
              <a:rPr dirty="0"/>
              <a:t>vs</a:t>
            </a:r>
            <a:r>
              <a:rPr spc="-185" dirty="0"/>
              <a:t> </a:t>
            </a:r>
            <a:r>
              <a:rPr dirty="0"/>
              <a:t>Pure</a:t>
            </a:r>
            <a:r>
              <a:rPr spc="-18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883015" cy="522232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19812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differ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traditional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several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ways:</a:t>
            </a:r>
            <a:endParaRPr sz="32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Machine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acts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indirectly</a:t>
            </a:r>
            <a:endParaRPr sz="2800" dirty="0">
              <a:latin typeface="Arial MT"/>
              <a:cs typeface="Arial MT"/>
            </a:endParaRPr>
          </a:p>
          <a:p>
            <a:pPr marL="1141730" marR="5080" lvl="2" indent="-224790">
              <a:lnSpc>
                <a:spcPct val="100800"/>
              </a:lnSpc>
              <a:spcBef>
                <a:spcPts val="495"/>
              </a:spcBef>
              <a:buChar char="•"/>
              <a:tabLst>
                <a:tab pos="1143000" algn="l"/>
                <a:tab pos="7392034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care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about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some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performance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measure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P</a:t>
            </a:r>
            <a:r>
              <a:rPr sz="2400" i="1" dirty="0"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defined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wrt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which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may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intractable</a:t>
            </a:r>
            <a:endParaRPr sz="2400" dirty="0">
              <a:latin typeface="Arial MT"/>
              <a:cs typeface="Arial MT"/>
            </a:endParaRPr>
          </a:p>
          <a:p>
            <a:pPr marL="1141730" marR="335915" lvl="2" indent="-224790">
              <a:lnSpc>
                <a:spcPts val="2780"/>
              </a:lnSpc>
              <a:spcBef>
                <a:spcPts val="70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reduce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different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cost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hope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that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doing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will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reduce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spc="-50" dirty="0">
                <a:latin typeface="Times New Roman"/>
                <a:cs typeface="Times New Roman"/>
              </a:rPr>
              <a:t>P</a:t>
            </a:r>
            <a:endParaRPr sz="2400" dirty="0">
              <a:latin typeface="Times New Roman"/>
              <a:cs typeface="Times New Roman"/>
            </a:endParaRPr>
          </a:p>
          <a:p>
            <a:pPr marL="351155" indent="-338455">
              <a:lnSpc>
                <a:spcPct val="100000"/>
              </a:lnSpc>
              <a:spcBef>
                <a:spcPts val="6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Pure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optimization: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minimizing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J</a:t>
            </a:r>
            <a:r>
              <a:rPr sz="2800" i="1" spc="10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goal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itself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Optimizing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Deep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models:</a:t>
            </a:r>
            <a:endParaRPr sz="3200" dirty="0">
              <a:latin typeface="Arial MT"/>
              <a:cs typeface="Arial MT"/>
            </a:endParaRPr>
          </a:p>
          <a:p>
            <a:pPr marL="746125" marR="392430" lvl="1" indent="-281305">
              <a:lnSpc>
                <a:spcPts val="3310"/>
              </a:lnSpc>
              <a:spcBef>
                <a:spcPts val="815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Includes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specialization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specific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structure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ML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objective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8724" y="475488"/>
            <a:ext cx="534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Typical</a:t>
            </a:r>
            <a:r>
              <a:rPr spc="-200" dirty="0"/>
              <a:t> </a:t>
            </a:r>
            <a:r>
              <a:rPr dirty="0"/>
              <a:t>Cost</a:t>
            </a:r>
            <a:r>
              <a:rPr spc="-200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5143" y="1871472"/>
            <a:ext cx="8668385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1790" marR="5080" indent="-339090">
              <a:lnSpc>
                <a:spcPts val="3820"/>
              </a:lnSpc>
              <a:spcBef>
                <a:spcPts val="215"/>
              </a:spcBef>
              <a:buChar char="•"/>
              <a:tabLst>
                <a:tab pos="3517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Typically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written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average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over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9383" y="3902455"/>
            <a:ext cx="6852920" cy="91566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38125" indent="-225425">
              <a:lnSpc>
                <a:spcPct val="100000"/>
              </a:lnSpc>
              <a:spcBef>
                <a:spcPts val="725"/>
              </a:spcBef>
              <a:buFont typeface="Times New Roman"/>
              <a:buChar char="•"/>
              <a:tabLst>
                <a:tab pos="238125" algn="l"/>
              </a:tabLst>
            </a:pPr>
            <a:r>
              <a:rPr sz="2400" i="1" dirty="0">
                <a:latin typeface="Times New Roman"/>
                <a:cs typeface="Times New Roman"/>
              </a:rPr>
              <a:t>L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660066"/>
                </a:solidFill>
                <a:latin typeface="Arial MT"/>
                <a:cs typeface="Arial MT"/>
              </a:rPr>
              <a:t>per-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example</a:t>
            </a:r>
            <a:r>
              <a:rPr sz="24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endParaRPr sz="2400">
              <a:latin typeface="Arial MT"/>
              <a:cs typeface="Arial MT"/>
            </a:endParaRPr>
          </a:p>
          <a:p>
            <a:pPr marL="238125" indent="-225425">
              <a:lnSpc>
                <a:spcPct val="100000"/>
              </a:lnSpc>
              <a:spcBef>
                <a:spcPts val="620"/>
              </a:spcBef>
              <a:buFont typeface="Times New Roman"/>
              <a:buChar char="•"/>
              <a:tabLst>
                <a:tab pos="238125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b="1" i="1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;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predicted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output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input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b="1" i="1" spc="-50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1863" y="3021062"/>
            <a:ext cx="2705100" cy="92964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011555">
              <a:lnSpc>
                <a:spcPct val="100000"/>
              </a:lnSpc>
              <a:spcBef>
                <a:spcPts val="515"/>
              </a:spcBef>
            </a:pPr>
            <a:r>
              <a:rPr sz="3525" i="1" spc="352" baseline="20094" dirty="0">
                <a:latin typeface="Cambria"/>
                <a:cs typeface="Cambria"/>
              </a:rPr>
              <a:t>J</a:t>
            </a:r>
            <a:r>
              <a:rPr sz="3525" spc="352" baseline="20094" dirty="0">
                <a:latin typeface="Cambria"/>
                <a:cs typeface="Cambria"/>
              </a:rPr>
              <a:t>(</a:t>
            </a:r>
            <a:r>
              <a:rPr sz="3600" spc="352" baseline="19675" dirty="0">
                <a:latin typeface="Symbol"/>
                <a:cs typeface="Symbol"/>
              </a:rPr>
              <a:t></a:t>
            </a:r>
            <a:r>
              <a:rPr sz="3600" spc="-434" baseline="19675" dirty="0">
                <a:latin typeface="Times New Roman"/>
                <a:cs typeface="Times New Roman"/>
              </a:rPr>
              <a:t> </a:t>
            </a:r>
            <a:r>
              <a:rPr sz="3525" spc="405" baseline="20094" dirty="0">
                <a:latin typeface="Cambria"/>
                <a:cs typeface="Cambria"/>
              </a:rPr>
              <a:t>)</a:t>
            </a:r>
            <a:r>
              <a:rPr sz="3525" i="1" spc="405" baseline="20094" dirty="0">
                <a:latin typeface="Cambria"/>
                <a:cs typeface="Cambria"/>
              </a:rPr>
              <a:t>=E</a:t>
            </a:r>
            <a:r>
              <a:rPr sz="1350" spc="270" dirty="0">
                <a:latin typeface="Cambria"/>
                <a:cs typeface="Cambria"/>
              </a:rPr>
              <a:t>(</a:t>
            </a:r>
            <a:r>
              <a:rPr sz="1350" b="1" i="1" spc="270" dirty="0">
                <a:latin typeface="Times New Roman"/>
                <a:cs typeface="Times New Roman"/>
              </a:rPr>
              <a:t>x</a:t>
            </a:r>
            <a:r>
              <a:rPr sz="1350" b="1" i="1" spc="-160" dirty="0">
                <a:latin typeface="Times New Roman"/>
                <a:cs typeface="Times New Roman"/>
              </a:rPr>
              <a:t> </a:t>
            </a:r>
            <a:r>
              <a:rPr sz="1350" i="1" dirty="0">
                <a:latin typeface="Cambria"/>
                <a:cs typeface="Cambria"/>
              </a:rPr>
              <a:t>,y</a:t>
            </a:r>
            <a:r>
              <a:rPr sz="1350" i="1" spc="-70" dirty="0">
                <a:latin typeface="Cambria"/>
                <a:cs typeface="Cambria"/>
              </a:rPr>
              <a:t> </a:t>
            </a:r>
            <a:r>
              <a:rPr sz="1350" spc="-65" dirty="0">
                <a:latin typeface="Cambria"/>
                <a:cs typeface="Cambria"/>
              </a:rPr>
              <a:t>)</a:t>
            </a:r>
            <a:r>
              <a:rPr sz="1350" i="1" spc="-65" dirty="0">
                <a:latin typeface="Cambria"/>
                <a:cs typeface="Cambria"/>
              </a:rPr>
              <a:t>~p</a:t>
            </a:r>
            <a:r>
              <a:rPr sz="2025" spc="-97" baseline="2057" dirty="0">
                <a:latin typeface="Cambria"/>
                <a:cs typeface="Cambria"/>
              </a:rPr>
              <a:t>ˆ</a:t>
            </a:r>
            <a:endParaRPr sz="2025" baseline="2057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Where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9383" y="4856479"/>
            <a:ext cx="4392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1055" indent="-808355">
              <a:lnSpc>
                <a:spcPct val="100000"/>
              </a:lnSpc>
              <a:spcBef>
                <a:spcPts val="100"/>
              </a:spcBef>
              <a:buChar char="•"/>
              <a:tabLst>
                <a:tab pos="82105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empirical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distribution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7263" y="5290311"/>
            <a:ext cx="6438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supervised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i="1" spc="-1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target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output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6974" y="3319339"/>
            <a:ext cx="2578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Cambria"/>
                <a:cs typeface="Cambria"/>
              </a:rPr>
              <a:t>data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2447" y="2746341"/>
            <a:ext cx="1718310" cy="654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150" spc="-120" baseline="-4742" dirty="0">
                <a:latin typeface="Symbol"/>
                <a:cs typeface="Symbol"/>
              </a:rPr>
              <a:t></a:t>
            </a:r>
            <a:r>
              <a:rPr sz="2350" i="1" spc="-80" dirty="0">
                <a:latin typeface="Cambria"/>
                <a:cs typeface="Cambria"/>
              </a:rPr>
              <a:t>L</a:t>
            </a:r>
            <a:r>
              <a:rPr sz="2350" spc="-80" dirty="0">
                <a:latin typeface="Cambria"/>
                <a:cs typeface="Cambria"/>
              </a:rPr>
              <a:t>(</a:t>
            </a:r>
            <a:r>
              <a:rPr sz="2350" i="1" spc="-80" dirty="0">
                <a:latin typeface="Cambria"/>
                <a:cs typeface="Cambria"/>
              </a:rPr>
              <a:t>f</a:t>
            </a:r>
            <a:r>
              <a:rPr sz="2350" i="1" spc="-150" dirty="0">
                <a:latin typeface="Cambria"/>
                <a:cs typeface="Cambria"/>
              </a:rPr>
              <a:t> </a:t>
            </a:r>
            <a:r>
              <a:rPr sz="2350" spc="105" dirty="0">
                <a:latin typeface="Cambria"/>
                <a:cs typeface="Cambria"/>
              </a:rPr>
              <a:t>(</a:t>
            </a:r>
            <a:r>
              <a:rPr sz="2350" b="1" i="1" spc="105" dirty="0">
                <a:latin typeface="Times New Roman"/>
                <a:cs typeface="Times New Roman"/>
              </a:rPr>
              <a:t>x</a:t>
            </a:r>
            <a:r>
              <a:rPr sz="2350" i="1" spc="105" dirty="0">
                <a:latin typeface="Cambria"/>
                <a:cs typeface="Cambria"/>
              </a:rPr>
              <a:t>;</a:t>
            </a:r>
            <a:r>
              <a:rPr sz="2400" spc="105" dirty="0">
                <a:latin typeface="Symbol"/>
                <a:cs typeface="Symbol"/>
              </a:rPr>
              <a:t>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Cambria"/>
                <a:cs typeface="Cambria"/>
              </a:rPr>
              <a:t>)</a:t>
            </a:r>
            <a:r>
              <a:rPr sz="2350" i="1" dirty="0">
                <a:latin typeface="Cambria"/>
                <a:cs typeface="Cambria"/>
              </a:rPr>
              <a:t>,y</a:t>
            </a:r>
            <a:r>
              <a:rPr sz="2350" i="1" spc="-280" dirty="0">
                <a:latin typeface="Cambria"/>
                <a:cs typeface="Cambria"/>
              </a:rPr>
              <a:t> </a:t>
            </a:r>
            <a:r>
              <a:rPr sz="2350" spc="-335" dirty="0">
                <a:latin typeface="Cambria"/>
                <a:cs typeface="Cambria"/>
              </a:rPr>
              <a:t>)</a:t>
            </a:r>
            <a:r>
              <a:rPr sz="6150" spc="-502" baseline="-4742" dirty="0">
                <a:latin typeface="Symbol"/>
                <a:cs typeface="Symbol"/>
              </a:rPr>
              <a:t></a:t>
            </a:r>
            <a:endParaRPr sz="6150" baseline="-4742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5621" y="4872753"/>
            <a:ext cx="399415" cy="39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20"/>
              </a:lnSpc>
              <a:spcBef>
                <a:spcPts val="105"/>
              </a:spcBef>
            </a:pPr>
            <a:r>
              <a:rPr sz="2775" i="1" spc="-1125" baseline="-4504" dirty="0">
                <a:latin typeface="Cambria"/>
                <a:cs typeface="Cambria"/>
              </a:rPr>
              <a:t>p</a:t>
            </a:r>
            <a:r>
              <a:rPr sz="1850" spc="-25" dirty="0">
                <a:latin typeface="Cambria"/>
                <a:cs typeface="Cambria"/>
              </a:rPr>
              <a:t>ˆ</a:t>
            </a:r>
            <a:endParaRPr sz="1850">
              <a:latin typeface="Cambria"/>
              <a:cs typeface="Cambria"/>
            </a:endParaRPr>
          </a:p>
          <a:p>
            <a:pPr marL="127635">
              <a:lnSpc>
                <a:spcPts val="960"/>
              </a:lnSpc>
            </a:pPr>
            <a:r>
              <a:rPr sz="1050" i="1" spc="-20" dirty="0">
                <a:latin typeface="Cambria"/>
                <a:cs typeface="Cambria"/>
              </a:rPr>
              <a:t>data</a:t>
            </a:r>
            <a:endParaRPr sz="10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3239">
              <a:lnSpc>
                <a:spcPct val="100000"/>
              </a:lnSpc>
              <a:spcBef>
                <a:spcPts val="100"/>
              </a:spcBef>
            </a:pPr>
            <a:r>
              <a:rPr dirty="0"/>
              <a:t>Typical</a:t>
            </a:r>
            <a:r>
              <a:rPr spc="-200" dirty="0"/>
              <a:t> </a:t>
            </a:r>
            <a:r>
              <a:rPr dirty="0"/>
              <a:t>Cost</a:t>
            </a:r>
            <a:r>
              <a:rPr spc="-200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719362"/>
            <a:ext cx="8820785" cy="30448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consider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unregularized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supervised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case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54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where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arguments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L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f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b="1" i="1" dirty="0">
                <a:latin typeface="Times New Roman"/>
                <a:cs typeface="Times New Roman"/>
              </a:rPr>
              <a:t>x</a:t>
            </a:r>
            <a:r>
              <a:rPr sz="2800" b="1" i="1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;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θ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Trivial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extend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cases:</a:t>
            </a:r>
            <a:endParaRPr sz="3200">
              <a:latin typeface="Arial MT"/>
              <a:cs typeface="Arial MT"/>
            </a:endParaRPr>
          </a:p>
          <a:p>
            <a:pPr marL="1141095" lvl="1" indent="-224790">
              <a:lnSpc>
                <a:spcPct val="100000"/>
              </a:lnSpc>
              <a:spcBef>
                <a:spcPts val="560"/>
              </a:spcBef>
              <a:buChar char="•"/>
              <a:tabLst>
                <a:tab pos="1141095" algn="l"/>
                <a:tab pos="53721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Where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parameters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input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	</a:t>
            </a:r>
            <a:r>
              <a:rPr sz="2400" b="1" i="1" dirty="0">
                <a:latin typeface="Times New Roman"/>
                <a:cs typeface="Times New Roman"/>
              </a:rPr>
              <a:t>x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are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arguments</a:t>
            </a:r>
            <a:r>
              <a:rPr sz="24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or</a:t>
            </a:r>
            <a:endParaRPr sz="2400">
              <a:latin typeface="Arial MT"/>
              <a:cs typeface="Arial MT"/>
            </a:endParaRPr>
          </a:p>
          <a:p>
            <a:pPr marL="1141095" lvl="1" indent="-224790">
              <a:lnSpc>
                <a:spcPct val="100000"/>
              </a:lnSpc>
              <a:spcBef>
                <a:spcPts val="505"/>
              </a:spcBef>
              <a:buChar char="•"/>
              <a:tabLst>
                <a:tab pos="1141095" algn="l"/>
                <a:tab pos="330454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Exclude</a:t>
            </a:r>
            <a:r>
              <a:rPr sz="2400" spc="-1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output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	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i="1" spc="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argument</a:t>
            </a:r>
            <a:endParaRPr sz="24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63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regularization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or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unsupervised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7372" y="691895"/>
            <a:ext cx="8785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</a:t>
            </a:r>
            <a:r>
              <a:rPr spc="-170" dirty="0"/>
              <a:t> </a:t>
            </a:r>
            <a:r>
              <a:rPr dirty="0"/>
              <a:t>wrt</a:t>
            </a:r>
            <a:r>
              <a:rPr spc="-160" dirty="0"/>
              <a:t> </a:t>
            </a:r>
            <a:r>
              <a:rPr dirty="0"/>
              <a:t>data</a:t>
            </a:r>
            <a:r>
              <a:rPr spc="-165" dirty="0"/>
              <a:t> </a:t>
            </a:r>
            <a:r>
              <a:rPr spc="-20" dirty="0"/>
              <a:t>generation</a:t>
            </a:r>
            <a:r>
              <a:rPr spc="-165" dirty="0"/>
              <a:t> </a:t>
            </a:r>
            <a:r>
              <a:rPr dirty="0"/>
              <a:t>is</a:t>
            </a:r>
            <a:r>
              <a:rPr spc="-170" dirty="0"/>
              <a:t> </a:t>
            </a:r>
            <a:r>
              <a:rPr spc="-20" dirty="0"/>
              <a:t>risk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077" y="1569720"/>
            <a:ext cx="6678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Objective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wrt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1077" y="5305551"/>
            <a:ext cx="7892415" cy="1452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746760" marR="5080" indent="-282575">
              <a:lnSpc>
                <a:spcPts val="3290"/>
              </a:lnSpc>
              <a:spcBef>
                <a:spcPts val="26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goal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machine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to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reduce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this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expected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generalization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error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This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quantity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known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spc="-20" dirty="0">
                <a:solidFill>
                  <a:srgbClr val="3333CC"/>
                </a:solidFill>
                <a:latin typeface="Arial"/>
                <a:cs typeface="Arial"/>
              </a:rPr>
              <a:t>risk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4015" y="2209003"/>
            <a:ext cx="112077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235" dirty="0">
                <a:latin typeface="Cambria"/>
                <a:cs typeface="Cambria"/>
              </a:rPr>
              <a:t>J</a:t>
            </a:r>
            <a:r>
              <a:rPr sz="2350" spc="235" dirty="0">
                <a:latin typeface="Cambria"/>
                <a:cs typeface="Cambria"/>
              </a:rPr>
              <a:t>(</a:t>
            </a:r>
            <a:r>
              <a:rPr sz="2400" spc="235" dirty="0">
                <a:latin typeface="Symbol"/>
                <a:cs typeface="Symbol"/>
              </a:rPr>
              <a:t>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350" spc="390" dirty="0">
                <a:latin typeface="Cambria"/>
                <a:cs typeface="Cambria"/>
              </a:rPr>
              <a:t>)</a:t>
            </a:r>
            <a:r>
              <a:rPr sz="2350" i="1" spc="390" dirty="0">
                <a:latin typeface="Cambria"/>
                <a:cs typeface="Cambria"/>
              </a:rPr>
              <a:t>=E</a:t>
            </a:r>
            <a:endParaRPr sz="23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9727" y="2451205"/>
            <a:ext cx="87312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latin typeface="Cambria"/>
                <a:cs typeface="Cambria"/>
              </a:rPr>
              <a:t>(</a:t>
            </a:r>
            <a:r>
              <a:rPr sz="1350" b="1" i="1" dirty="0">
                <a:latin typeface="Times New Roman"/>
                <a:cs typeface="Times New Roman"/>
              </a:rPr>
              <a:t>x</a:t>
            </a:r>
            <a:r>
              <a:rPr sz="1350" b="1" i="1" spc="-130" dirty="0">
                <a:latin typeface="Times New Roman"/>
                <a:cs typeface="Times New Roman"/>
              </a:rPr>
              <a:t> </a:t>
            </a:r>
            <a:r>
              <a:rPr sz="1350" i="1" dirty="0">
                <a:latin typeface="Cambria"/>
                <a:cs typeface="Cambria"/>
              </a:rPr>
              <a:t>,y</a:t>
            </a:r>
            <a:r>
              <a:rPr sz="1350" i="1" spc="-20" dirty="0">
                <a:latin typeface="Cambria"/>
                <a:cs typeface="Cambria"/>
              </a:rPr>
              <a:t> </a:t>
            </a:r>
            <a:r>
              <a:rPr sz="1350" spc="-110" dirty="0">
                <a:latin typeface="Cambria"/>
                <a:cs typeface="Cambria"/>
              </a:rPr>
              <a:t>)</a:t>
            </a:r>
            <a:r>
              <a:rPr sz="1350" i="1" spc="-15" dirty="0">
                <a:latin typeface="Cambria"/>
                <a:cs typeface="Cambria"/>
              </a:rPr>
              <a:t>~</a:t>
            </a:r>
            <a:r>
              <a:rPr sz="1350" i="1" spc="-434" dirty="0">
                <a:latin typeface="Cambria"/>
                <a:cs typeface="Cambria"/>
              </a:rPr>
              <a:t>p</a:t>
            </a:r>
            <a:r>
              <a:rPr sz="2025" spc="195" baseline="2057" dirty="0">
                <a:latin typeface="Cambria"/>
                <a:cs typeface="Cambria"/>
              </a:rPr>
              <a:t>ˆ</a:t>
            </a:r>
            <a:r>
              <a:rPr sz="1500" spc="44" baseline="-30555" dirty="0">
                <a:latin typeface="Cambria"/>
                <a:cs typeface="Cambria"/>
              </a:rPr>
              <a:t>dat</a:t>
            </a:r>
            <a:r>
              <a:rPr sz="1500" spc="67" baseline="-30555" dirty="0">
                <a:latin typeface="Cambria"/>
                <a:cs typeface="Cambria"/>
              </a:rPr>
              <a:t>a</a:t>
            </a:r>
            <a:endParaRPr sz="1500" baseline="-30555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5273" y="1992807"/>
            <a:ext cx="1718310" cy="654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150" spc="-120" baseline="-4742" dirty="0">
                <a:latin typeface="Symbol"/>
                <a:cs typeface="Symbol"/>
              </a:rPr>
              <a:t></a:t>
            </a:r>
            <a:r>
              <a:rPr sz="2350" i="1" spc="-80" dirty="0">
                <a:latin typeface="Cambria"/>
                <a:cs typeface="Cambria"/>
              </a:rPr>
              <a:t>L</a:t>
            </a:r>
            <a:r>
              <a:rPr sz="2350" spc="-80" dirty="0">
                <a:latin typeface="Cambria"/>
                <a:cs typeface="Cambria"/>
              </a:rPr>
              <a:t>(</a:t>
            </a:r>
            <a:r>
              <a:rPr sz="2350" i="1" spc="-80" dirty="0">
                <a:latin typeface="Cambria"/>
                <a:cs typeface="Cambria"/>
              </a:rPr>
              <a:t>f</a:t>
            </a:r>
            <a:r>
              <a:rPr sz="2350" i="1" spc="-150" dirty="0">
                <a:latin typeface="Cambria"/>
                <a:cs typeface="Cambria"/>
              </a:rPr>
              <a:t> </a:t>
            </a:r>
            <a:r>
              <a:rPr sz="2350" spc="105" dirty="0">
                <a:latin typeface="Cambria"/>
                <a:cs typeface="Cambria"/>
              </a:rPr>
              <a:t>(</a:t>
            </a:r>
            <a:r>
              <a:rPr sz="2350" b="1" i="1" spc="105" dirty="0">
                <a:latin typeface="Times New Roman"/>
                <a:cs typeface="Times New Roman"/>
              </a:rPr>
              <a:t>x</a:t>
            </a:r>
            <a:r>
              <a:rPr sz="2350" i="1" spc="105" dirty="0">
                <a:latin typeface="Cambria"/>
                <a:cs typeface="Cambria"/>
              </a:rPr>
              <a:t>;</a:t>
            </a:r>
            <a:r>
              <a:rPr sz="2400" spc="105" dirty="0">
                <a:latin typeface="Symbol"/>
                <a:cs typeface="Symbol"/>
              </a:rPr>
              <a:t>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Cambria"/>
                <a:cs typeface="Cambria"/>
              </a:rPr>
              <a:t>)</a:t>
            </a:r>
            <a:r>
              <a:rPr sz="2350" i="1" dirty="0">
                <a:latin typeface="Cambria"/>
                <a:cs typeface="Cambria"/>
              </a:rPr>
              <a:t>,y</a:t>
            </a:r>
            <a:r>
              <a:rPr sz="2350" i="1" spc="-280" dirty="0">
                <a:latin typeface="Cambria"/>
                <a:cs typeface="Cambria"/>
              </a:rPr>
              <a:t> </a:t>
            </a:r>
            <a:r>
              <a:rPr sz="2350" spc="-335" dirty="0">
                <a:latin typeface="Cambria"/>
                <a:cs typeface="Cambria"/>
              </a:rPr>
              <a:t>)</a:t>
            </a:r>
            <a:r>
              <a:rPr sz="6150" spc="-502" baseline="-4742" dirty="0">
                <a:latin typeface="Symbol"/>
                <a:cs typeface="Symbol"/>
              </a:rPr>
              <a:t></a:t>
            </a:r>
            <a:endParaRPr sz="6150" baseline="-4742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3183" y="2148363"/>
            <a:ext cx="3724275" cy="612775"/>
          </a:xfrm>
          <a:custGeom>
            <a:avLst/>
            <a:gdLst/>
            <a:ahLst/>
            <a:cxnLst/>
            <a:rect l="l" t="t" r="r" b="b"/>
            <a:pathLst>
              <a:path w="3724275" h="612775">
                <a:moveTo>
                  <a:pt x="0" y="0"/>
                </a:moveTo>
                <a:lnTo>
                  <a:pt x="3723710" y="0"/>
                </a:lnTo>
                <a:lnTo>
                  <a:pt x="3723710" y="612245"/>
                </a:lnTo>
                <a:lnTo>
                  <a:pt x="0" y="61224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19535" y="5127819"/>
            <a:ext cx="257810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Cambria"/>
                <a:cs typeface="Cambria"/>
              </a:rPr>
              <a:t>data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277" y="2727960"/>
            <a:ext cx="8853170" cy="24815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5880" indent="-339090">
              <a:lnSpc>
                <a:spcPct val="97900"/>
              </a:lnSpc>
              <a:spcBef>
                <a:spcPts val="180"/>
              </a:spcBef>
              <a:buChar char="•"/>
              <a:tabLst>
                <a:tab pos="4025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would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prefer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minimize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corresponding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objective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where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expectation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across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data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generating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distribution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p</a:t>
            </a:r>
            <a:r>
              <a:rPr sz="3150" baseline="-18518" dirty="0">
                <a:latin typeface="Times New Roman"/>
                <a:cs typeface="Times New Roman"/>
              </a:rPr>
              <a:t>data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rather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than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over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finite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endParaRPr sz="3200">
              <a:latin typeface="Arial MT"/>
              <a:cs typeface="Arial MT"/>
            </a:endParaRPr>
          </a:p>
          <a:p>
            <a:pPr marR="1294765" algn="ctr">
              <a:lnSpc>
                <a:spcPts val="4215"/>
              </a:lnSpc>
              <a:tabLst>
                <a:tab pos="2156460" algn="l"/>
              </a:tabLst>
            </a:pPr>
            <a:r>
              <a:rPr sz="2350" i="1" spc="495" dirty="0">
                <a:latin typeface="Cambria"/>
                <a:cs typeface="Cambria"/>
              </a:rPr>
              <a:t>J*</a:t>
            </a:r>
            <a:r>
              <a:rPr sz="2350" i="1" spc="-85" dirty="0">
                <a:latin typeface="Cambria"/>
                <a:cs typeface="Cambria"/>
              </a:rPr>
              <a:t> </a:t>
            </a:r>
            <a:r>
              <a:rPr sz="2350" spc="-30" dirty="0">
                <a:latin typeface="Cambria"/>
                <a:cs typeface="Cambria"/>
              </a:rPr>
              <a:t>(</a:t>
            </a:r>
            <a:r>
              <a:rPr sz="2400" spc="-30" dirty="0">
                <a:latin typeface="Symbol"/>
                <a:cs typeface="Symbol"/>
              </a:rPr>
              <a:t>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350" spc="270" dirty="0">
                <a:latin typeface="Cambria"/>
                <a:cs typeface="Cambria"/>
              </a:rPr>
              <a:t>)</a:t>
            </a:r>
            <a:r>
              <a:rPr sz="2350" i="1" spc="270" dirty="0">
                <a:latin typeface="Cambria"/>
                <a:cs typeface="Cambria"/>
              </a:rPr>
              <a:t>=E</a:t>
            </a:r>
            <a:r>
              <a:rPr sz="2025" spc="405" baseline="-34979" dirty="0">
                <a:latin typeface="Cambria"/>
                <a:cs typeface="Cambria"/>
              </a:rPr>
              <a:t>(</a:t>
            </a:r>
            <a:r>
              <a:rPr sz="2025" b="1" i="1" spc="405" baseline="-34979" dirty="0">
                <a:latin typeface="Times New Roman"/>
                <a:cs typeface="Times New Roman"/>
              </a:rPr>
              <a:t>x</a:t>
            </a:r>
            <a:r>
              <a:rPr sz="2025" b="1" i="1" spc="-254" baseline="-34979" dirty="0">
                <a:latin typeface="Times New Roman"/>
                <a:cs typeface="Times New Roman"/>
              </a:rPr>
              <a:t> </a:t>
            </a:r>
            <a:r>
              <a:rPr sz="2025" i="1" baseline="-34979" dirty="0">
                <a:latin typeface="Cambria"/>
                <a:cs typeface="Cambria"/>
              </a:rPr>
              <a:t>,y</a:t>
            </a:r>
            <a:r>
              <a:rPr sz="2025" i="1" spc="-112" baseline="-34979" dirty="0">
                <a:latin typeface="Cambria"/>
                <a:cs typeface="Cambria"/>
              </a:rPr>
              <a:t> </a:t>
            </a:r>
            <a:r>
              <a:rPr sz="2025" spc="-37" baseline="-34979" dirty="0">
                <a:latin typeface="Cambria"/>
                <a:cs typeface="Cambria"/>
              </a:rPr>
              <a:t>)</a:t>
            </a:r>
            <a:r>
              <a:rPr sz="2025" i="1" spc="-37" baseline="-34979" dirty="0">
                <a:latin typeface="Cambria"/>
                <a:cs typeface="Cambria"/>
              </a:rPr>
              <a:t>~p</a:t>
            </a:r>
            <a:r>
              <a:rPr sz="2025" i="1" baseline="-34979" dirty="0">
                <a:latin typeface="Cambria"/>
                <a:cs typeface="Cambria"/>
              </a:rPr>
              <a:t>	</a:t>
            </a:r>
            <a:r>
              <a:rPr sz="6150" spc="-120" baseline="-4742" dirty="0">
                <a:latin typeface="Symbol"/>
                <a:cs typeface="Symbol"/>
              </a:rPr>
              <a:t></a:t>
            </a:r>
            <a:r>
              <a:rPr sz="2350" i="1" spc="-80" dirty="0">
                <a:latin typeface="Cambria"/>
                <a:cs typeface="Cambria"/>
              </a:rPr>
              <a:t>L</a:t>
            </a:r>
            <a:r>
              <a:rPr sz="2350" spc="-80" dirty="0">
                <a:latin typeface="Cambria"/>
                <a:cs typeface="Cambria"/>
              </a:rPr>
              <a:t>(</a:t>
            </a:r>
            <a:r>
              <a:rPr sz="2350" i="1" spc="-80" dirty="0">
                <a:latin typeface="Cambria"/>
                <a:cs typeface="Cambria"/>
              </a:rPr>
              <a:t>f</a:t>
            </a:r>
            <a:r>
              <a:rPr sz="2350" i="1" spc="-150" dirty="0">
                <a:latin typeface="Cambria"/>
                <a:cs typeface="Cambria"/>
              </a:rPr>
              <a:t> </a:t>
            </a:r>
            <a:r>
              <a:rPr sz="2350" spc="105" dirty="0">
                <a:latin typeface="Cambria"/>
                <a:cs typeface="Cambria"/>
              </a:rPr>
              <a:t>(</a:t>
            </a:r>
            <a:r>
              <a:rPr sz="2350" b="1" i="1" spc="105" dirty="0">
                <a:latin typeface="Times New Roman"/>
                <a:cs typeface="Times New Roman"/>
              </a:rPr>
              <a:t>x</a:t>
            </a:r>
            <a:r>
              <a:rPr sz="2350" i="1" spc="105" dirty="0">
                <a:latin typeface="Cambria"/>
                <a:cs typeface="Cambria"/>
              </a:rPr>
              <a:t>;</a:t>
            </a:r>
            <a:r>
              <a:rPr sz="2400" spc="105" dirty="0">
                <a:latin typeface="Symbol"/>
                <a:cs typeface="Symbol"/>
              </a:rPr>
              <a:t>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Cambria"/>
                <a:cs typeface="Cambria"/>
              </a:rPr>
              <a:t>)</a:t>
            </a:r>
            <a:r>
              <a:rPr sz="2350" i="1" dirty="0">
                <a:latin typeface="Cambria"/>
                <a:cs typeface="Cambria"/>
              </a:rPr>
              <a:t>,y</a:t>
            </a:r>
            <a:r>
              <a:rPr sz="2350" i="1" spc="-280" dirty="0">
                <a:latin typeface="Cambria"/>
                <a:cs typeface="Cambria"/>
              </a:rPr>
              <a:t> </a:t>
            </a:r>
            <a:r>
              <a:rPr sz="2350" spc="-335" dirty="0">
                <a:latin typeface="Cambria"/>
                <a:cs typeface="Cambria"/>
              </a:rPr>
              <a:t>)</a:t>
            </a:r>
            <a:r>
              <a:rPr sz="6150" spc="-502" baseline="-4742" dirty="0">
                <a:latin typeface="Symbol"/>
                <a:cs typeface="Symbol"/>
              </a:rPr>
              <a:t></a:t>
            </a:r>
            <a:endParaRPr sz="6150" baseline="-4742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7359" y="4710377"/>
            <a:ext cx="3924935" cy="612775"/>
          </a:xfrm>
          <a:custGeom>
            <a:avLst/>
            <a:gdLst/>
            <a:ahLst/>
            <a:cxnLst/>
            <a:rect l="l" t="t" r="r" b="b"/>
            <a:pathLst>
              <a:path w="3924935" h="612775">
                <a:moveTo>
                  <a:pt x="0" y="0"/>
                </a:moveTo>
                <a:lnTo>
                  <a:pt x="3924652" y="0"/>
                </a:lnTo>
                <a:lnTo>
                  <a:pt x="3924652" y="612245"/>
                </a:lnTo>
                <a:lnTo>
                  <a:pt x="0" y="61224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066111" y="2098040"/>
            <a:ext cx="207454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1800" i="1" spc="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1800" spc="-1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per-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example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1800" spc="-4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6889" y="691895"/>
            <a:ext cx="35274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Empirical</a:t>
            </a:r>
            <a:r>
              <a:rPr spc="-290" dirty="0"/>
              <a:t> </a:t>
            </a:r>
            <a:r>
              <a:rPr spc="-20" dirty="0"/>
              <a:t>Risk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569720"/>
            <a:ext cx="2330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True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risk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323" y="2129535"/>
            <a:ext cx="8919210" cy="28003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771525" marR="298450" indent="-281305">
              <a:lnSpc>
                <a:spcPts val="3310"/>
              </a:lnSpc>
              <a:spcBef>
                <a:spcPts val="250"/>
              </a:spcBef>
              <a:buChar char="–"/>
              <a:tabLst>
                <a:tab pos="7727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If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knew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p</a:t>
            </a:r>
            <a:r>
              <a:rPr sz="2700" baseline="-18518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b="1" i="1" dirty="0">
                <a:latin typeface="Times New Roman"/>
                <a:cs typeface="Times New Roman"/>
              </a:rPr>
              <a:t>x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would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solved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by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endParaRPr sz="2800">
              <a:latin typeface="Arial MT"/>
              <a:cs typeface="Arial MT"/>
            </a:endParaRPr>
          </a:p>
          <a:p>
            <a:pPr marL="771525" marR="30480" indent="-281305">
              <a:lnSpc>
                <a:spcPct val="99600"/>
              </a:lnSpc>
              <a:spcBef>
                <a:spcPts val="540"/>
              </a:spcBef>
              <a:buChar char="–"/>
              <a:tabLst>
                <a:tab pos="7727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do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know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p</a:t>
            </a:r>
            <a:r>
              <a:rPr sz="2700" baseline="-18518" dirty="0">
                <a:latin typeface="Times New Roman"/>
                <a:cs typeface="Times New Roman"/>
              </a:rPr>
              <a:t>data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b="1" i="1" dirty="0">
                <a:latin typeface="Times New Roman"/>
                <a:cs typeface="Times New Roman"/>
              </a:rPr>
              <a:t>x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i="1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only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solidFill>
                  <a:srgbClr val="336600"/>
                </a:solidFill>
                <a:latin typeface="Arial MT"/>
                <a:cs typeface="Arial MT"/>
              </a:rPr>
              <a:t>a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samples,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machine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 	problem</a:t>
            </a:r>
            <a:endParaRPr sz="2800">
              <a:latin typeface="Arial MT"/>
              <a:cs typeface="Arial MT"/>
            </a:endParaRPr>
          </a:p>
          <a:p>
            <a:pPr marL="376555" indent="-338455">
              <a:lnSpc>
                <a:spcPct val="100000"/>
              </a:lnSpc>
              <a:spcBef>
                <a:spcPts val="655"/>
              </a:spcBef>
              <a:buChar char="•"/>
              <a:tabLst>
                <a:tab pos="3765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Empirical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risk,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m</a:t>
            </a:r>
            <a:r>
              <a:rPr sz="3200" i="1" spc="-5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examples,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6325" y="1389981"/>
            <a:ext cx="3925570" cy="750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ts val="4700"/>
              </a:lnSpc>
              <a:spcBef>
                <a:spcPts val="125"/>
              </a:spcBef>
              <a:tabLst>
                <a:tab pos="2194560" algn="l"/>
              </a:tabLst>
            </a:pPr>
            <a:r>
              <a:rPr sz="2350" i="1" spc="495" dirty="0">
                <a:latin typeface="Cambria"/>
                <a:cs typeface="Cambria"/>
              </a:rPr>
              <a:t>J*</a:t>
            </a:r>
            <a:r>
              <a:rPr sz="2350" i="1" spc="-85" dirty="0">
                <a:latin typeface="Cambria"/>
                <a:cs typeface="Cambria"/>
              </a:rPr>
              <a:t> </a:t>
            </a:r>
            <a:r>
              <a:rPr sz="2350" spc="-30" dirty="0">
                <a:latin typeface="Cambria"/>
                <a:cs typeface="Cambria"/>
              </a:rPr>
              <a:t>(</a:t>
            </a:r>
            <a:r>
              <a:rPr sz="2400" spc="-30" dirty="0">
                <a:latin typeface="Symbol"/>
                <a:cs typeface="Symbol"/>
              </a:rPr>
              <a:t>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350" spc="270" dirty="0">
                <a:latin typeface="Cambria"/>
                <a:cs typeface="Cambria"/>
              </a:rPr>
              <a:t>)</a:t>
            </a:r>
            <a:r>
              <a:rPr sz="2350" i="1" spc="270" dirty="0">
                <a:latin typeface="Cambria"/>
                <a:cs typeface="Cambria"/>
              </a:rPr>
              <a:t>=E</a:t>
            </a:r>
            <a:r>
              <a:rPr sz="2025" spc="405" baseline="-34979" dirty="0">
                <a:latin typeface="Cambria"/>
                <a:cs typeface="Cambria"/>
              </a:rPr>
              <a:t>(</a:t>
            </a:r>
            <a:r>
              <a:rPr sz="2025" b="1" i="1" spc="405" baseline="-34979" dirty="0">
                <a:latin typeface="Times New Roman"/>
                <a:cs typeface="Times New Roman"/>
              </a:rPr>
              <a:t>x</a:t>
            </a:r>
            <a:r>
              <a:rPr sz="2025" b="1" i="1" spc="-254" baseline="-34979" dirty="0">
                <a:latin typeface="Times New Roman"/>
                <a:cs typeface="Times New Roman"/>
              </a:rPr>
              <a:t> </a:t>
            </a:r>
            <a:r>
              <a:rPr sz="2025" i="1" baseline="-34979" dirty="0">
                <a:latin typeface="Cambria"/>
                <a:cs typeface="Cambria"/>
              </a:rPr>
              <a:t>,y</a:t>
            </a:r>
            <a:r>
              <a:rPr sz="2025" i="1" spc="-112" baseline="-34979" dirty="0">
                <a:latin typeface="Cambria"/>
                <a:cs typeface="Cambria"/>
              </a:rPr>
              <a:t> </a:t>
            </a:r>
            <a:r>
              <a:rPr sz="2025" spc="-37" baseline="-34979" dirty="0">
                <a:latin typeface="Cambria"/>
                <a:cs typeface="Cambria"/>
              </a:rPr>
              <a:t>)</a:t>
            </a:r>
            <a:r>
              <a:rPr sz="2025" i="1" spc="-37" baseline="-34979" dirty="0">
                <a:latin typeface="Cambria"/>
                <a:cs typeface="Cambria"/>
              </a:rPr>
              <a:t>~p</a:t>
            </a:r>
            <a:r>
              <a:rPr sz="2025" i="1" baseline="-34979" dirty="0">
                <a:latin typeface="Cambria"/>
                <a:cs typeface="Cambria"/>
              </a:rPr>
              <a:t>	</a:t>
            </a:r>
            <a:r>
              <a:rPr sz="6150" spc="-120" baseline="-4742" dirty="0">
                <a:latin typeface="Symbol"/>
                <a:cs typeface="Symbol"/>
              </a:rPr>
              <a:t></a:t>
            </a:r>
            <a:r>
              <a:rPr sz="2350" i="1" spc="-80" dirty="0">
                <a:latin typeface="Cambria"/>
                <a:cs typeface="Cambria"/>
              </a:rPr>
              <a:t>L</a:t>
            </a:r>
            <a:r>
              <a:rPr sz="2350" spc="-80" dirty="0">
                <a:latin typeface="Cambria"/>
                <a:cs typeface="Cambria"/>
              </a:rPr>
              <a:t>(</a:t>
            </a:r>
            <a:r>
              <a:rPr sz="2350" i="1" spc="-80" dirty="0">
                <a:latin typeface="Cambria"/>
                <a:cs typeface="Cambria"/>
              </a:rPr>
              <a:t>f</a:t>
            </a:r>
            <a:r>
              <a:rPr sz="2350" i="1" spc="-150" dirty="0">
                <a:latin typeface="Cambria"/>
                <a:cs typeface="Cambria"/>
              </a:rPr>
              <a:t> </a:t>
            </a:r>
            <a:r>
              <a:rPr sz="2350" spc="105" dirty="0">
                <a:latin typeface="Cambria"/>
                <a:cs typeface="Cambria"/>
              </a:rPr>
              <a:t>(</a:t>
            </a:r>
            <a:r>
              <a:rPr sz="2350" b="1" i="1" spc="105" dirty="0">
                <a:latin typeface="Times New Roman"/>
                <a:cs typeface="Times New Roman"/>
              </a:rPr>
              <a:t>x</a:t>
            </a:r>
            <a:r>
              <a:rPr sz="2350" i="1" spc="105" dirty="0">
                <a:latin typeface="Cambria"/>
                <a:cs typeface="Cambria"/>
              </a:rPr>
              <a:t>;</a:t>
            </a:r>
            <a:r>
              <a:rPr sz="2400" spc="105" dirty="0">
                <a:latin typeface="Symbol"/>
                <a:cs typeface="Symbol"/>
              </a:rPr>
              <a:t>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Cambria"/>
                <a:cs typeface="Cambria"/>
              </a:rPr>
              <a:t>)</a:t>
            </a:r>
            <a:r>
              <a:rPr sz="2350" i="1" dirty="0">
                <a:latin typeface="Cambria"/>
                <a:cs typeface="Cambria"/>
              </a:rPr>
              <a:t>,y</a:t>
            </a:r>
            <a:r>
              <a:rPr sz="2350" i="1" spc="-280" dirty="0">
                <a:latin typeface="Cambria"/>
                <a:cs typeface="Cambria"/>
              </a:rPr>
              <a:t> </a:t>
            </a:r>
            <a:r>
              <a:rPr sz="2350" spc="-335" dirty="0">
                <a:latin typeface="Cambria"/>
                <a:cs typeface="Cambria"/>
              </a:rPr>
              <a:t>)</a:t>
            </a:r>
            <a:r>
              <a:rPr sz="6150" spc="-502" baseline="-4742" dirty="0">
                <a:latin typeface="Symbol"/>
                <a:cs typeface="Symbol"/>
              </a:rPr>
              <a:t></a:t>
            </a:r>
            <a:endParaRPr sz="6150" baseline="-4742">
              <a:latin typeface="Symbol"/>
              <a:cs typeface="Symbol"/>
            </a:endParaRPr>
          </a:p>
          <a:p>
            <a:pPr marL="125095" algn="ctr">
              <a:lnSpc>
                <a:spcPts val="980"/>
              </a:lnSpc>
            </a:pPr>
            <a:r>
              <a:rPr sz="1000" spc="-20" dirty="0">
                <a:latin typeface="Cambria"/>
                <a:cs typeface="Cambria"/>
              </a:rPr>
              <a:t>data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90892" y="1545537"/>
            <a:ext cx="3924935" cy="612775"/>
          </a:xfrm>
          <a:custGeom>
            <a:avLst/>
            <a:gdLst/>
            <a:ahLst/>
            <a:cxnLst/>
            <a:rect l="l" t="t" r="r" b="b"/>
            <a:pathLst>
              <a:path w="3924934" h="612775">
                <a:moveTo>
                  <a:pt x="0" y="0"/>
                </a:moveTo>
                <a:lnTo>
                  <a:pt x="3924652" y="0"/>
                </a:lnTo>
                <a:lnTo>
                  <a:pt x="3924652" y="612245"/>
                </a:lnTo>
                <a:lnTo>
                  <a:pt x="0" y="61224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59995" y="5275223"/>
            <a:ext cx="891540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i="1" spc="185" dirty="0">
                <a:latin typeface="Cambria"/>
                <a:cs typeface="Cambria"/>
              </a:rPr>
              <a:t>J</a:t>
            </a:r>
            <a:r>
              <a:rPr sz="1900" spc="185" dirty="0">
                <a:latin typeface="Cambria"/>
                <a:cs typeface="Cambria"/>
              </a:rPr>
              <a:t>(</a:t>
            </a:r>
            <a:r>
              <a:rPr sz="1950" spc="185" dirty="0">
                <a:latin typeface="Symbol"/>
                <a:cs typeface="Symbol"/>
              </a:rPr>
              <a:t></a:t>
            </a:r>
            <a:r>
              <a:rPr sz="1950" spc="-250" dirty="0">
                <a:latin typeface="Times New Roman"/>
                <a:cs typeface="Times New Roman"/>
              </a:rPr>
              <a:t> </a:t>
            </a:r>
            <a:r>
              <a:rPr sz="1900" spc="300" dirty="0">
                <a:latin typeface="Cambria"/>
                <a:cs typeface="Cambria"/>
              </a:rPr>
              <a:t>)</a:t>
            </a:r>
            <a:r>
              <a:rPr sz="1900" i="1" spc="300" dirty="0">
                <a:latin typeface="Cambria"/>
                <a:cs typeface="Cambria"/>
              </a:rPr>
              <a:t>=E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8038" y="5469492"/>
            <a:ext cx="7029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mbria"/>
                <a:cs typeface="Cambria"/>
              </a:rPr>
              <a:t>(</a:t>
            </a:r>
            <a:r>
              <a:rPr sz="1100" b="1" i="1" dirty="0">
                <a:latin typeface="Times New Roman"/>
                <a:cs typeface="Times New Roman"/>
              </a:rPr>
              <a:t>x</a:t>
            </a:r>
            <a:r>
              <a:rPr sz="1100" b="1" i="1" spc="-120" dirty="0">
                <a:latin typeface="Times New Roman"/>
                <a:cs typeface="Times New Roman"/>
              </a:rPr>
              <a:t> </a:t>
            </a:r>
            <a:r>
              <a:rPr sz="1100" i="1" dirty="0">
                <a:latin typeface="Cambria"/>
                <a:cs typeface="Cambria"/>
              </a:rPr>
              <a:t>,y</a:t>
            </a:r>
            <a:r>
              <a:rPr sz="1100" i="1" spc="-40" dirty="0">
                <a:latin typeface="Cambria"/>
                <a:cs typeface="Cambria"/>
              </a:rPr>
              <a:t> </a:t>
            </a:r>
            <a:r>
              <a:rPr sz="1100" spc="-25" dirty="0">
                <a:latin typeface="Cambria"/>
                <a:cs typeface="Cambria"/>
              </a:rPr>
              <a:t>)</a:t>
            </a:r>
            <a:r>
              <a:rPr sz="1100" i="1" spc="-25" dirty="0">
                <a:latin typeface="Cambria"/>
                <a:cs typeface="Cambria"/>
              </a:rPr>
              <a:t>~p</a:t>
            </a:r>
            <a:r>
              <a:rPr sz="1650" spc="-37" baseline="2525" dirty="0">
                <a:latin typeface="Cambria"/>
                <a:cs typeface="Cambria"/>
              </a:rPr>
              <a:t>ˆ</a:t>
            </a:r>
            <a:r>
              <a:rPr sz="1200" spc="-37" baseline="-27777" dirty="0">
                <a:latin typeface="Cambria"/>
                <a:cs typeface="Cambria"/>
              </a:rPr>
              <a:t>data</a:t>
            </a:r>
            <a:endParaRPr sz="1200" baseline="-27777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75724" y="5515451"/>
            <a:ext cx="5397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850" i="1" baseline="11695" dirty="0">
                <a:latin typeface="Cambria"/>
                <a:cs typeface="Cambria"/>
              </a:rPr>
              <a:t>m</a:t>
            </a:r>
            <a:r>
              <a:rPr sz="2850" i="1" spc="232" baseline="11695" dirty="0">
                <a:latin typeface="Cambria"/>
                <a:cs typeface="Cambria"/>
              </a:rPr>
              <a:t> </a:t>
            </a:r>
            <a:r>
              <a:rPr sz="1100" i="1" spc="35" dirty="0">
                <a:latin typeface="Cambria"/>
                <a:cs typeface="Cambria"/>
              </a:rPr>
              <a:t>i=1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0706" y="5123853"/>
            <a:ext cx="127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i="1" spc="-50" dirty="0">
                <a:latin typeface="Cambria"/>
                <a:cs typeface="Cambria"/>
              </a:rPr>
              <a:t>m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0125" y="5101819"/>
            <a:ext cx="366966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4950" spc="-104" baseline="-5050" dirty="0">
                <a:latin typeface="Symbol"/>
                <a:cs typeface="Symbol"/>
              </a:rPr>
              <a:t></a:t>
            </a:r>
            <a:r>
              <a:rPr sz="1900" i="1" spc="-70" dirty="0">
                <a:latin typeface="Cambria"/>
                <a:cs typeface="Cambria"/>
              </a:rPr>
              <a:t>L</a:t>
            </a:r>
            <a:r>
              <a:rPr sz="1900" spc="-70" dirty="0">
                <a:latin typeface="Cambria"/>
                <a:cs typeface="Cambria"/>
              </a:rPr>
              <a:t>(</a:t>
            </a:r>
            <a:r>
              <a:rPr sz="1900" i="1" spc="-70" dirty="0">
                <a:latin typeface="Cambria"/>
                <a:cs typeface="Cambria"/>
              </a:rPr>
              <a:t>f</a:t>
            </a:r>
            <a:r>
              <a:rPr sz="1900" i="1" spc="-130" dirty="0">
                <a:latin typeface="Cambria"/>
                <a:cs typeface="Cambria"/>
              </a:rPr>
              <a:t> </a:t>
            </a:r>
            <a:r>
              <a:rPr sz="1900" spc="80" dirty="0">
                <a:latin typeface="Cambria"/>
                <a:cs typeface="Cambria"/>
              </a:rPr>
              <a:t>(</a:t>
            </a:r>
            <a:r>
              <a:rPr sz="1900" b="1" i="1" spc="80" dirty="0">
                <a:latin typeface="Times New Roman"/>
                <a:cs typeface="Times New Roman"/>
              </a:rPr>
              <a:t>x</a:t>
            </a:r>
            <a:r>
              <a:rPr sz="1900" i="1" spc="80" dirty="0">
                <a:latin typeface="Cambria"/>
                <a:cs typeface="Cambria"/>
              </a:rPr>
              <a:t>;</a:t>
            </a:r>
            <a:r>
              <a:rPr sz="1950" spc="80" dirty="0">
                <a:latin typeface="Symbol"/>
                <a:cs typeface="Symbol"/>
              </a:rPr>
              <a:t></a:t>
            </a:r>
            <a:r>
              <a:rPr sz="1950" spc="-2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Cambria"/>
                <a:cs typeface="Cambria"/>
              </a:rPr>
              <a:t>)</a:t>
            </a:r>
            <a:r>
              <a:rPr sz="1900" i="1" dirty="0">
                <a:latin typeface="Cambria"/>
                <a:cs typeface="Cambria"/>
              </a:rPr>
              <a:t>,y</a:t>
            </a:r>
            <a:r>
              <a:rPr sz="1900" i="1" spc="-229" dirty="0">
                <a:latin typeface="Cambria"/>
                <a:cs typeface="Cambria"/>
              </a:rPr>
              <a:t> </a:t>
            </a:r>
            <a:r>
              <a:rPr sz="1900" spc="-85" dirty="0">
                <a:latin typeface="Cambria"/>
                <a:cs typeface="Cambria"/>
              </a:rPr>
              <a:t>)</a:t>
            </a:r>
            <a:r>
              <a:rPr sz="4950" spc="-127" baseline="-5050" dirty="0">
                <a:latin typeface="Symbol"/>
                <a:cs typeface="Symbol"/>
              </a:rPr>
              <a:t></a:t>
            </a:r>
            <a:r>
              <a:rPr sz="1900" spc="-85" dirty="0">
                <a:latin typeface="Symbol"/>
                <a:cs typeface="Symbol"/>
              </a:rPr>
              <a:t>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2850" i="1" u="sng" spc="-142" baseline="3508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850" i="1" u="sng" baseline="35087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2850" i="1" spc="382" baseline="35087" dirty="0">
                <a:latin typeface="Cambria"/>
                <a:cs typeface="Cambria"/>
              </a:rPr>
              <a:t> </a:t>
            </a:r>
            <a:r>
              <a:rPr sz="4275" spc="89" baseline="-7797" dirty="0">
                <a:latin typeface="Symbol"/>
                <a:cs typeface="Symbol"/>
              </a:rPr>
              <a:t></a:t>
            </a:r>
            <a:r>
              <a:rPr sz="1900" i="1" spc="60" dirty="0">
                <a:latin typeface="Cambria"/>
                <a:cs typeface="Cambria"/>
              </a:rPr>
              <a:t>L</a:t>
            </a:r>
            <a:r>
              <a:rPr sz="1900" spc="60" dirty="0">
                <a:latin typeface="Cambria"/>
                <a:cs typeface="Cambria"/>
              </a:rPr>
              <a:t>(</a:t>
            </a:r>
            <a:r>
              <a:rPr sz="1900" i="1" spc="60" dirty="0">
                <a:latin typeface="Cambria"/>
                <a:cs typeface="Cambria"/>
              </a:rPr>
              <a:t>f</a:t>
            </a:r>
            <a:r>
              <a:rPr sz="1900" i="1" spc="-125" dirty="0">
                <a:latin typeface="Cambria"/>
                <a:cs typeface="Cambria"/>
              </a:rPr>
              <a:t> </a:t>
            </a:r>
            <a:r>
              <a:rPr sz="1900" spc="65" dirty="0">
                <a:latin typeface="Cambria"/>
                <a:cs typeface="Cambria"/>
              </a:rPr>
              <a:t>(</a:t>
            </a:r>
            <a:r>
              <a:rPr sz="1900" b="1" i="1" spc="65" dirty="0">
                <a:latin typeface="Times New Roman"/>
                <a:cs typeface="Times New Roman"/>
              </a:rPr>
              <a:t>x</a:t>
            </a:r>
            <a:r>
              <a:rPr sz="1650" i="1" spc="97" baseline="42929" dirty="0">
                <a:latin typeface="Cambria"/>
                <a:cs typeface="Cambria"/>
              </a:rPr>
              <a:t>(i)</a:t>
            </a:r>
            <a:r>
              <a:rPr sz="1900" i="1" spc="65" dirty="0">
                <a:latin typeface="Cambria"/>
                <a:cs typeface="Cambria"/>
              </a:rPr>
              <a:t>;</a:t>
            </a:r>
            <a:r>
              <a:rPr sz="1950" spc="65" dirty="0">
                <a:latin typeface="Symbol"/>
                <a:cs typeface="Symbol"/>
              </a:rPr>
              <a:t></a:t>
            </a:r>
            <a:r>
              <a:rPr sz="1950" spc="-2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Cambria"/>
                <a:cs typeface="Cambria"/>
              </a:rPr>
              <a:t>)</a:t>
            </a:r>
            <a:r>
              <a:rPr sz="1900" i="1" dirty="0">
                <a:latin typeface="Cambria"/>
                <a:cs typeface="Cambria"/>
              </a:rPr>
              <a:t>,y</a:t>
            </a:r>
            <a:r>
              <a:rPr sz="1650" i="1" baseline="42929" dirty="0">
                <a:latin typeface="Cambria"/>
                <a:cs typeface="Cambria"/>
              </a:rPr>
              <a:t>(i)</a:t>
            </a:r>
            <a:r>
              <a:rPr sz="1650" i="1" spc="-15" baseline="42929" dirty="0">
                <a:latin typeface="Cambria"/>
                <a:cs typeface="Cambria"/>
              </a:rPr>
              <a:t> </a:t>
            </a:r>
            <a:r>
              <a:rPr sz="1900" spc="-50" dirty="0">
                <a:latin typeface="Cambria"/>
                <a:cs typeface="Cambria"/>
              </a:rPr>
              <a:t>)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40184" y="5087143"/>
            <a:ext cx="5224780" cy="734695"/>
          </a:xfrm>
          <a:custGeom>
            <a:avLst/>
            <a:gdLst/>
            <a:ahLst/>
            <a:cxnLst/>
            <a:rect l="l" t="t" r="r" b="b"/>
            <a:pathLst>
              <a:path w="5224780" h="734695">
                <a:moveTo>
                  <a:pt x="0" y="0"/>
                </a:moveTo>
                <a:lnTo>
                  <a:pt x="5224497" y="0"/>
                </a:lnTo>
                <a:lnTo>
                  <a:pt x="5224497" y="734695"/>
                </a:lnTo>
                <a:lnTo>
                  <a:pt x="0" y="73469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079" y="502919"/>
            <a:ext cx="77000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400" spc="-40" dirty="0"/>
              <a:t>Empirical</a:t>
            </a:r>
            <a:r>
              <a:rPr sz="4400" spc="-150" dirty="0"/>
              <a:t> </a:t>
            </a:r>
            <a:r>
              <a:rPr sz="4400" dirty="0"/>
              <a:t>Risk</a:t>
            </a:r>
            <a:r>
              <a:rPr sz="4400" spc="-165" dirty="0"/>
              <a:t> </a:t>
            </a:r>
            <a:r>
              <a:rPr sz="4400" spc="-10" dirty="0"/>
              <a:t>Minimization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585723" y="1344168"/>
            <a:ext cx="7862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Empirical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risk,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m</a:t>
            </a:r>
            <a:r>
              <a:rPr sz="3200" i="1" spc="-5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examples,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723" y="2333606"/>
            <a:ext cx="8541385" cy="463169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141095" indent="-224790">
              <a:lnSpc>
                <a:spcPct val="100000"/>
              </a:lnSpc>
              <a:spcBef>
                <a:spcPts val="620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Which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average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61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Still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similar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straightforward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3333CC"/>
                </a:solidFill>
                <a:latin typeface="Arial"/>
                <a:cs typeface="Arial"/>
              </a:rPr>
              <a:t>empirical</a:t>
            </a:r>
            <a:r>
              <a:rPr sz="2800" i="1" spc="-7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3333CC"/>
                </a:solidFill>
                <a:latin typeface="Arial"/>
                <a:cs typeface="Arial"/>
              </a:rPr>
              <a:t>risk</a:t>
            </a:r>
            <a:r>
              <a:rPr sz="2800" i="1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3333CC"/>
                </a:solidFill>
                <a:latin typeface="Arial"/>
                <a:cs typeface="Arial"/>
              </a:rPr>
              <a:t>minimization</a:t>
            </a:r>
            <a:r>
              <a:rPr sz="2800" i="1" spc="-8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very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useful:</a:t>
            </a:r>
            <a:endParaRPr sz="3200">
              <a:latin typeface="Arial MT"/>
              <a:cs typeface="Arial MT"/>
            </a:endParaRPr>
          </a:p>
          <a:p>
            <a:pPr marL="1166495" lvl="1" indent="-255904">
              <a:lnSpc>
                <a:spcPct val="100000"/>
              </a:lnSpc>
              <a:spcBef>
                <a:spcPts val="560"/>
              </a:spcBef>
              <a:buSzPct val="95833"/>
              <a:buAutoNum type="arabicPeriod"/>
              <a:tabLst>
                <a:tab pos="11664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Prone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overfitting: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simply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memorize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1143000" marR="5080" lvl="1" indent="-231775">
              <a:lnSpc>
                <a:spcPct val="97500"/>
              </a:lnSpc>
              <a:spcBef>
                <a:spcPts val="575"/>
              </a:spcBef>
              <a:buSzPct val="95833"/>
              <a:buAutoNum type="arabicPeriod"/>
              <a:tabLst>
                <a:tab pos="1143000" algn="l"/>
                <a:tab pos="116713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	SGD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commonly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used,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but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many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useful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functions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have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0-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loss,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no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useful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derivatives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(derivative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either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or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undefined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everywhere)</a:t>
            </a:r>
            <a:endParaRPr sz="24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1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slightly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approach</a:t>
            </a:r>
            <a:endParaRPr sz="3200">
              <a:latin typeface="Arial MT"/>
              <a:cs typeface="Arial MT"/>
            </a:endParaRPr>
          </a:p>
          <a:p>
            <a:pPr marL="747395" marR="165735" indent="-282575">
              <a:lnSpc>
                <a:spcPts val="3290"/>
              </a:lnSpc>
              <a:spcBef>
                <a:spcPts val="83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Quantity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must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even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more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different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from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what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truly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want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7420" y="1990036"/>
            <a:ext cx="6908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50" i="1" spc="145" dirty="0">
                <a:latin typeface="Cambria"/>
                <a:cs typeface="Cambria"/>
              </a:rPr>
              <a:t>J</a:t>
            </a:r>
            <a:r>
              <a:rPr sz="1450" spc="145" dirty="0">
                <a:latin typeface="Cambria"/>
                <a:cs typeface="Cambria"/>
              </a:rPr>
              <a:t>(</a:t>
            </a:r>
            <a:r>
              <a:rPr sz="1500" spc="145" dirty="0">
                <a:latin typeface="Symbol"/>
                <a:cs typeface="Symbol"/>
              </a:rPr>
              <a:t></a:t>
            </a:r>
            <a:r>
              <a:rPr sz="1500" spc="-200" dirty="0">
                <a:latin typeface="Times New Roman"/>
                <a:cs typeface="Times New Roman"/>
              </a:rPr>
              <a:t> </a:t>
            </a:r>
            <a:r>
              <a:rPr sz="1450" spc="229" dirty="0">
                <a:latin typeface="Cambria"/>
                <a:cs typeface="Cambria"/>
              </a:rPr>
              <a:t>)</a:t>
            </a:r>
            <a:r>
              <a:rPr sz="1450" i="1" spc="229" dirty="0">
                <a:latin typeface="Cambria"/>
                <a:cs typeface="Cambria"/>
              </a:rPr>
              <a:t>=E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3436" y="2139740"/>
            <a:ext cx="55689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850" dirty="0">
                <a:latin typeface="Cambria"/>
                <a:cs typeface="Cambria"/>
              </a:rPr>
              <a:t>(</a:t>
            </a:r>
            <a:r>
              <a:rPr sz="850" b="1" i="1" dirty="0">
                <a:latin typeface="Times New Roman"/>
                <a:cs typeface="Times New Roman"/>
              </a:rPr>
              <a:t>x</a:t>
            </a:r>
            <a:r>
              <a:rPr sz="850" b="1" i="1" spc="-95" dirty="0">
                <a:latin typeface="Times New Roman"/>
                <a:cs typeface="Times New Roman"/>
              </a:rPr>
              <a:t> </a:t>
            </a:r>
            <a:r>
              <a:rPr sz="850" i="1" dirty="0">
                <a:latin typeface="Cambria"/>
                <a:cs typeface="Cambria"/>
              </a:rPr>
              <a:t>,y</a:t>
            </a:r>
            <a:r>
              <a:rPr sz="850" i="1" spc="-25" dirty="0">
                <a:latin typeface="Cambria"/>
                <a:cs typeface="Cambria"/>
              </a:rPr>
              <a:t> </a:t>
            </a:r>
            <a:r>
              <a:rPr sz="850" spc="-10" dirty="0">
                <a:latin typeface="Cambria"/>
                <a:cs typeface="Cambria"/>
              </a:rPr>
              <a:t>)</a:t>
            </a:r>
            <a:r>
              <a:rPr sz="850" i="1" spc="-10" dirty="0">
                <a:latin typeface="Cambria"/>
                <a:cs typeface="Cambria"/>
              </a:rPr>
              <a:t>~p</a:t>
            </a:r>
            <a:r>
              <a:rPr sz="1275" spc="-15" baseline="3267" dirty="0">
                <a:latin typeface="Cambria"/>
                <a:cs typeface="Cambria"/>
              </a:rPr>
              <a:t>ˆ</a:t>
            </a:r>
            <a:r>
              <a:rPr sz="900" spc="-15" baseline="-27777" dirty="0">
                <a:latin typeface="Cambria"/>
                <a:cs typeface="Cambria"/>
              </a:rPr>
              <a:t>data</a:t>
            </a:r>
            <a:endParaRPr sz="900" baseline="-27777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4831" y="2175155"/>
            <a:ext cx="431165" cy="2495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2175" i="1" baseline="11494" dirty="0">
                <a:latin typeface="Cambria"/>
                <a:cs typeface="Cambria"/>
              </a:rPr>
              <a:t>m</a:t>
            </a:r>
            <a:r>
              <a:rPr sz="2175" i="1" spc="195" baseline="11494" dirty="0">
                <a:latin typeface="Cambria"/>
                <a:cs typeface="Cambria"/>
              </a:rPr>
              <a:t> </a:t>
            </a:r>
            <a:r>
              <a:rPr sz="850" i="1" spc="-25" dirty="0">
                <a:latin typeface="Cambria"/>
                <a:cs typeface="Cambria"/>
              </a:rPr>
              <a:t>i=1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9018" y="1873404"/>
            <a:ext cx="100965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i="1" spc="-50" dirty="0">
                <a:latin typeface="Cambria"/>
                <a:cs typeface="Cambria"/>
              </a:rPr>
              <a:t>m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9543" y="1856425"/>
            <a:ext cx="287528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825" spc="-82" baseline="-4357" dirty="0">
                <a:latin typeface="Symbol"/>
                <a:cs typeface="Symbol"/>
              </a:rPr>
              <a:t></a:t>
            </a:r>
            <a:r>
              <a:rPr sz="1450" i="1" spc="-55" dirty="0">
                <a:latin typeface="Cambria"/>
                <a:cs typeface="Cambria"/>
              </a:rPr>
              <a:t>L</a:t>
            </a:r>
            <a:r>
              <a:rPr sz="1450" spc="-55" dirty="0">
                <a:latin typeface="Cambria"/>
                <a:cs typeface="Cambria"/>
              </a:rPr>
              <a:t>(</a:t>
            </a:r>
            <a:r>
              <a:rPr sz="1450" i="1" spc="-55" dirty="0">
                <a:latin typeface="Cambria"/>
                <a:cs typeface="Cambria"/>
              </a:rPr>
              <a:t>f</a:t>
            </a:r>
            <a:r>
              <a:rPr sz="1450" i="1" spc="-65" dirty="0">
                <a:latin typeface="Cambria"/>
                <a:cs typeface="Cambria"/>
              </a:rPr>
              <a:t> </a:t>
            </a:r>
            <a:r>
              <a:rPr sz="1450" spc="65" dirty="0">
                <a:latin typeface="Cambria"/>
                <a:cs typeface="Cambria"/>
              </a:rPr>
              <a:t>(</a:t>
            </a:r>
            <a:r>
              <a:rPr sz="1450" b="1" i="1" spc="65" dirty="0">
                <a:latin typeface="Times New Roman"/>
                <a:cs typeface="Times New Roman"/>
              </a:rPr>
              <a:t>x</a:t>
            </a:r>
            <a:r>
              <a:rPr sz="1450" i="1" spc="65" dirty="0">
                <a:latin typeface="Cambria"/>
                <a:cs typeface="Cambria"/>
              </a:rPr>
              <a:t>;</a:t>
            </a:r>
            <a:r>
              <a:rPr sz="1500" spc="65" dirty="0">
                <a:latin typeface="Symbol"/>
                <a:cs typeface="Symbol"/>
              </a:rPr>
              <a:t>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Cambria"/>
                <a:cs typeface="Cambria"/>
              </a:rPr>
              <a:t>)</a:t>
            </a:r>
            <a:r>
              <a:rPr sz="1450" i="1" dirty="0">
                <a:latin typeface="Cambria"/>
                <a:cs typeface="Cambria"/>
              </a:rPr>
              <a:t>,y</a:t>
            </a:r>
            <a:r>
              <a:rPr sz="1450" i="1" spc="-160" dirty="0">
                <a:latin typeface="Cambria"/>
                <a:cs typeface="Cambria"/>
              </a:rPr>
              <a:t> </a:t>
            </a:r>
            <a:r>
              <a:rPr sz="1450" spc="-65" dirty="0">
                <a:latin typeface="Cambria"/>
                <a:cs typeface="Cambria"/>
              </a:rPr>
              <a:t>)</a:t>
            </a:r>
            <a:r>
              <a:rPr sz="3825" spc="-97" baseline="-4357" dirty="0">
                <a:latin typeface="Symbol"/>
                <a:cs typeface="Symbol"/>
              </a:rPr>
              <a:t></a:t>
            </a:r>
            <a:r>
              <a:rPr sz="1450" spc="-65" dirty="0">
                <a:latin typeface="Symbol"/>
                <a:cs typeface="Symbol"/>
              </a:rPr>
              <a:t></a:t>
            </a:r>
            <a:r>
              <a:rPr sz="1450" spc="15" dirty="0">
                <a:latin typeface="Times New Roman"/>
                <a:cs typeface="Times New Roman"/>
              </a:rPr>
              <a:t> </a:t>
            </a:r>
            <a:r>
              <a:rPr sz="2175" i="1" u="sng" spc="-75" baseline="36398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175" i="1" u="sng" baseline="36398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2175" i="1" spc="412" baseline="36398" dirty="0">
                <a:latin typeface="Cambria"/>
                <a:cs typeface="Cambria"/>
              </a:rPr>
              <a:t> </a:t>
            </a:r>
            <a:r>
              <a:rPr sz="3300" spc="82" baseline="-7575" dirty="0">
                <a:latin typeface="Symbol"/>
                <a:cs typeface="Symbol"/>
              </a:rPr>
              <a:t></a:t>
            </a:r>
            <a:r>
              <a:rPr sz="1450" i="1" spc="55" dirty="0">
                <a:latin typeface="Cambria"/>
                <a:cs typeface="Cambria"/>
              </a:rPr>
              <a:t>L(f(</a:t>
            </a:r>
            <a:r>
              <a:rPr sz="1450" i="1" spc="-100" dirty="0">
                <a:latin typeface="Cambria"/>
                <a:cs typeface="Cambria"/>
              </a:rPr>
              <a:t> </a:t>
            </a:r>
            <a:r>
              <a:rPr sz="1450" b="1" i="1" spc="65" dirty="0">
                <a:latin typeface="Times New Roman"/>
                <a:cs typeface="Times New Roman"/>
              </a:rPr>
              <a:t>x</a:t>
            </a:r>
            <a:r>
              <a:rPr sz="1275" i="1" spc="97" baseline="42483" dirty="0">
                <a:latin typeface="Cambria"/>
                <a:cs typeface="Cambria"/>
              </a:rPr>
              <a:t>(i)</a:t>
            </a:r>
            <a:r>
              <a:rPr sz="1450" i="1" spc="65" dirty="0">
                <a:latin typeface="Cambria"/>
                <a:cs typeface="Cambria"/>
              </a:rPr>
              <a:t>;</a:t>
            </a:r>
            <a:r>
              <a:rPr sz="1500" spc="65" dirty="0">
                <a:latin typeface="Symbol"/>
                <a:cs typeface="Symbol"/>
              </a:rPr>
              <a:t></a:t>
            </a:r>
            <a:r>
              <a:rPr sz="1500" spc="-165" dirty="0">
                <a:latin typeface="Times New Roman"/>
                <a:cs typeface="Times New Roman"/>
              </a:rPr>
              <a:t> </a:t>
            </a:r>
            <a:r>
              <a:rPr sz="1450" i="1" dirty="0">
                <a:latin typeface="Cambria"/>
                <a:cs typeface="Cambria"/>
              </a:rPr>
              <a:t>),y</a:t>
            </a:r>
            <a:r>
              <a:rPr sz="1275" i="1" baseline="42483" dirty="0">
                <a:latin typeface="Cambria"/>
                <a:cs typeface="Cambria"/>
              </a:rPr>
              <a:t>(i)</a:t>
            </a:r>
            <a:r>
              <a:rPr sz="1275" i="1" spc="15" baseline="42483" dirty="0">
                <a:latin typeface="Cambria"/>
                <a:cs typeface="Cambria"/>
              </a:rPr>
              <a:t> </a:t>
            </a:r>
            <a:r>
              <a:rPr sz="1450" i="1" spc="5" dirty="0">
                <a:latin typeface="Cambria"/>
                <a:cs typeface="Cambria"/>
              </a:rPr>
              <a:t>)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1063" y="1846950"/>
            <a:ext cx="4078604" cy="568325"/>
          </a:xfrm>
          <a:custGeom>
            <a:avLst/>
            <a:gdLst/>
            <a:ahLst/>
            <a:cxnLst/>
            <a:rect l="l" t="t" r="r" b="b"/>
            <a:pathLst>
              <a:path w="4078604" h="568325">
                <a:moveTo>
                  <a:pt x="0" y="0"/>
                </a:moveTo>
                <a:lnTo>
                  <a:pt x="4078499" y="0"/>
                </a:lnTo>
                <a:lnTo>
                  <a:pt x="4078499" y="568289"/>
                </a:lnTo>
                <a:lnTo>
                  <a:pt x="0" y="568289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97499" y="691895"/>
            <a:ext cx="5466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Topics</a:t>
            </a:r>
            <a:r>
              <a:rPr spc="-165" dirty="0"/>
              <a:t> </a:t>
            </a:r>
            <a:r>
              <a:rPr dirty="0"/>
              <a:t>in</a:t>
            </a:r>
            <a:r>
              <a:rPr spc="-165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756" y="1484376"/>
            <a:ext cx="8216900" cy="5643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Role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How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differs</a:t>
            </a:r>
            <a:r>
              <a:rPr sz="32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from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3200" dirty="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665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Risk,</a:t>
            </a:r>
            <a:r>
              <a:rPr sz="28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empirical</a:t>
            </a:r>
            <a:r>
              <a:rPr sz="2800" spc="-10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risk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28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surrogate</a:t>
            </a:r>
            <a:r>
              <a:rPr sz="28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loss</a:t>
            </a:r>
            <a:endParaRPr sz="2800" dirty="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Batch,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minibatch,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data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shuffling</a:t>
            </a:r>
            <a:endParaRPr sz="28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Challenges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neural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network</a:t>
            </a:r>
            <a:r>
              <a:rPr sz="32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Basic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Parameter</a:t>
            </a:r>
            <a:r>
              <a:rPr sz="3200" spc="-1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initialization</a:t>
            </a:r>
            <a:r>
              <a:rPr sz="3200" spc="-1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r>
              <a:rPr sz="3200" spc="-16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with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adaptive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rates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32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10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1799" y="691895"/>
            <a:ext cx="7496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Surrogate</a:t>
            </a:r>
            <a:r>
              <a:rPr spc="-210" dirty="0"/>
              <a:t> </a:t>
            </a:r>
            <a:r>
              <a:rPr dirty="0"/>
              <a:t>Loss:</a:t>
            </a:r>
            <a:r>
              <a:rPr spc="-195" dirty="0"/>
              <a:t> </a:t>
            </a:r>
            <a:r>
              <a:rPr spc="-50" dirty="0"/>
              <a:t>Log-</a:t>
            </a:r>
            <a:r>
              <a:rPr spc="-10" dirty="0"/>
              <a:t>likelihood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7874" y="1557528"/>
            <a:ext cx="8787130" cy="5345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1155" marR="133350" indent="-339090">
              <a:lnSpc>
                <a:spcPct val="99100"/>
              </a:lnSpc>
              <a:spcBef>
                <a:spcPts val="1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Exactly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minimizing</a:t>
            </a:r>
            <a:r>
              <a:rPr sz="3200" spc="-20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0-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loss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typically intractable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(exponential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input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dimension)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even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linear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classifier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such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situations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surrogate</a:t>
            </a:r>
            <a:r>
              <a:rPr sz="3200" i="1"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loss</a:t>
            </a:r>
            <a:r>
              <a:rPr sz="3200" i="1" spc="-9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function</a:t>
            </a:r>
            <a:endParaRPr sz="3200">
              <a:latin typeface="Arial"/>
              <a:cs typeface="Arial"/>
            </a:endParaRPr>
          </a:p>
          <a:p>
            <a:pPr marL="745490" lvl="1" indent="-281305">
              <a:lnSpc>
                <a:spcPct val="100000"/>
              </a:lnSpc>
              <a:spcBef>
                <a:spcPts val="665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Acts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proxy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has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advantages</a:t>
            </a:r>
            <a:endParaRPr sz="2800">
              <a:latin typeface="Arial MT"/>
              <a:cs typeface="Arial MT"/>
            </a:endParaRPr>
          </a:p>
          <a:p>
            <a:pPr marL="351155" marR="169545" indent="-339090">
              <a:lnSpc>
                <a:spcPts val="3700"/>
              </a:lnSpc>
              <a:spcBef>
                <a:spcPts val="869"/>
              </a:spcBef>
              <a:buFont typeface="Arial MT"/>
              <a:buChar char="•"/>
              <a:tabLst>
                <a:tab pos="351155" algn="l"/>
              </a:tabLst>
            </a:pP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Negative</a:t>
            </a:r>
            <a:r>
              <a:rPr sz="3200" i="1" spc="-11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spc="-30" dirty="0">
                <a:solidFill>
                  <a:srgbClr val="3333CC"/>
                </a:solidFill>
                <a:latin typeface="Arial"/>
                <a:cs typeface="Arial"/>
              </a:rPr>
              <a:t>log-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likelihood</a:t>
            </a:r>
            <a:r>
              <a:rPr sz="3200" i="1" spc="-10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correct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class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solidFill>
                  <a:srgbClr val="3333CC"/>
                </a:solidFill>
                <a:latin typeface="Arial MT"/>
                <a:cs typeface="Arial MT"/>
              </a:rPr>
              <a:t>a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surrogate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2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0-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150" dirty="0"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loss</a:t>
            </a:r>
            <a:endParaRPr sz="3200">
              <a:latin typeface="Arial MT"/>
              <a:cs typeface="Arial MT"/>
            </a:endParaRPr>
          </a:p>
          <a:p>
            <a:pPr marL="745490" marR="5080" lvl="1" indent="-281305">
              <a:lnSpc>
                <a:spcPts val="3290"/>
              </a:lnSpc>
              <a:spcBef>
                <a:spcPts val="825"/>
              </a:spcBef>
              <a:buChar char="–"/>
              <a:tabLst>
                <a:tab pos="74676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allows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model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conditional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probability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classes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given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input</a:t>
            </a:r>
            <a:endParaRPr sz="2800">
              <a:latin typeface="Arial MT"/>
              <a:cs typeface="Arial MT"/>
            </a:endParaRPr>
          </a:p>
          <a:p>
            <a:pPr marL="1141095" marR="63500" lvl="2" indent="-224790">
              <a:lnSpc>
                <a:spcPts val="2810"/>
              </a:lnSpc>
              <a:spcBef>
                <a:spcPts val="595"/>
              </a:spcBef>
              <a:buChar char="•"/>
              <a:tabLst>
                <a:tab pos="114236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If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it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does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well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then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pick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classes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yield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the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least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classification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error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expectation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459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Surrogate</a:t>
            </a:r>
            <a:r>
              <a:rPr spc="-195" dirty="0"/>
              <a:t> </a:t>
            </a:r>
            <a:r>
              <a:rPr dirty="0"/>
              <a:t>may</a:t>
            </a:r>
            <a:r>
              <a:rPr spc="-195" dirty="0"/>
              <a:t> </a:t>
            </a:r>
            <a:r>
              <a:rPr dirty="0"/>
              <a:t>learn</a:t>
            </a:r>
            <a:r>
              <a:rPr spc="-195" dirty="0"/>
              <a:t> </a:t>
            </a:r>
            <a:r>
              <a:rPr spc="-20" dirty="0"/>
              <a:t>more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dirty="0"/>
              <a:t>Using</a:t>
            </a:r>
            <a:r>
              <a:rPr spc="-135" dirty="0"/>
              <a:t> </a:t>
            </a:r>
            <a:r>
              <a:rPr spc="-30" dirty="0"/>
              <a:t>log-</a:t>
            </a:r>
            <a:r>
              <a:rPr spc="-10" dirty="0"/>
              <a:t>likelihood</a:t>
            </a:r>
            <a:r>
              <a:rPr spc="-135" dirty="0"/>
              <a:t> </a:t>
            </a:r>
            <a:r>
              <a:rPr spc="-10" dirty="0"/>
              <a:t>surrogate,</a:t>
            </a:r>
          </a:p>
          <a:p>
            <a:pPr marL="746125" marR="92075" lvl="1" indent="-281305">
              <a:lnSpc>
                <a:spcPct val="99600"/>
              </a:lnSpc>
              <a:spcBef>
                <a:spcPts val="56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Test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0-</a:t>
            </a:r>
            <a:r>
              <a:rPr sz="2800" dirty="0">
                <a:latin typeface="Times New Roman"/>
                <a:cs typeface="Times New Roman"/>
              </a:rPr>
              <a:t>1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loss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continues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decrease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long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time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after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0-</a:t>
            </a:r>
            <a:r>
              <a:rPr sz="2800" dirty="0">
                <a:latin typeface="Times New Roman"/>
                <a:cs typeface="Times New Roman"/>
              </a:rPr>
              <a:t>1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loss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reached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zero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endParaRPr sz="2800">
              <a:latin typeface="Arial MT"/>
              <a:cs typeface="Arial MT"/>
            </a:endParaRPr>
          </a:p>
          <a:p>
            <a:pPr marL="1141730" marR="5080" lvl="2" indent="-224790">
              <a:lnSpc>
                <a:spcPts val="2810"/>
              </a:lnSpc>
              <a:spcBef>
                <a:spcPts val="695"/>
              </a:spcBef>
              <a:buChar char="•"/>
              <a:tabLst>
                <a:tab pos="114300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Because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one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improve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classifier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robustness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further 	pushing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classes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apart</a:t>
            </a:r>
            <a:endParaRPr sz="24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4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Results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more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confident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robust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 marL="1141730" marR="324485" lvl="2" indent="-224790">
              <a:lnSpc>
                <a:spcPts val="2810"/>
              </a:lnSpc>
              <a:spcBef>
                <a:spcPts val="65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Thus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extracting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more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information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from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data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minimizing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0-</a:t>
            </a:r>
            <a:r>
              <a:rPr sz="2400" dirty="0">
                <a:latin typeface="Times New Roman"/>
                <a:cs typeface="Times New Roman"/>
              </a:rPr>
              <a:t>1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811" y="579119"/>
            <a:ext cx="86683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Learning</a:t>
            </a:r>
            <a:r>
              <a:rPr spc="-185" dirty="0"/>
              <a:t> </a:t>
            </a:r>
            <a:r>
              <a:rPr dirty="0"/>
              <a:t>does</a:t>
            </a:r>
            <a:r>
              <a:rPr spc="-180" dirty="0"/>
              <a:t> </a:t>
            </a:r>
            <a:r>
              <a:rPr dirty="0"/>
              <a:t>not</a:t>
            </a:r>
            <a:r>
              <a:rPr spc="-170" dirty="0"/>
              <a:t> </a:t>
            </a:r>
            <a:r>
              <a:rPr dirty="0"/>
              <a:t>stop</a:t>
            </a:r>
            <a:r>
              <a:rPr spc="-180" dirty="0"/>
              <a:t> </a:t>
            </a:r>
            <a:r>
              <a:rPr dirty="0"/>
              <a:t>at</a:t>
            </a:r>
            <a:r>
              <a:rPr spc="-170" dirty="0"/>
              <a:t> </a:t>
            </a:r>
            <a:r>
              <a:rPr spc="-10" dirty="0"/>
              <a:t>minimum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420368"/>
            <a:ext cx="8752840" cy="51511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43116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Important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difference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between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general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Training: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6125" algn="l"/>
                <a:tab pos="3665220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does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halt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at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local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minimum</a:t>
            </a:r>
            <a:endParaRPr sz="2800">
              <a:latin typeface="Arial MT"/>
              <a:cs typeface="Arial MT"/>
            </a:endParaRPr>
          </a:p>
          <a:p>
            <a:pPr marL="746125" marR="5080" lvl="1" indent="-281305">
              <a:lnSpc>
                <a:spcPts val="3290"/>
              </a:lnSpc>
              <a:spcBef>
                <a:spcPts val="81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Early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Stopping: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Instead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halts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on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early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stopping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criterion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4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Based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true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underlying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endParaRPr sz="2400">
              <a:latin typeface="Arial MT"/>
              <a:cs typeface="Arial MT"/>
            </a:endParaRPr>
          </a:p>
          <a:p>
            <a:pPr marL="1368425">
              <a:lnSpc>
                <a:spcPct val="100000"/>
              </a:lnSpc>
              <a:spcBef>
                <a:spcPts val="425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Such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0-</a:t>
            </a:r>
            <a:r>
              <a:rPr sz="2000" dirty="0">
                <a:latin typeface="Times New Roman"/>
                <a:cs typeface="Times New Roman"/>
              </a:rPr>
              <a:t>1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loss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measured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validation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set</a:t>
            </a:r>
            <a:endParaRPr sz="20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605"/>
              </a:spcBef>
              <a:buChar char="•"/>
              <a:tabLst>
                <a:tab pos="11410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Designed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cause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algorithm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stop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overfitting</a:t>
            </a:r>
            <a:endParaRPr sz="24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1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Often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stops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derivatives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still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large</a:t>
            </a:r>
            <a:endParaRPr sz="3200">
              <a:latin typeface="Arial MT"/>
              <a:cs typeface="Arial MT"/>
            </a:endParaRPr>
          </a:p>
          <a:p>
            <a:pPr marL="746125" marR="1064260" lvl="1" indent="-281305">
              <a:lnSpc>
                <a:spcPts val="3290"/>
              </a:lnSpc>
              <a:spcBef>
                <a:spcPts val="83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pure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optimization,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considered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to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converge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derivatives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very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small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Decomposition:</a:t>
            </a:r>
            <a:r>
              <a:rPr spc="-215" dirty="0"/>
              <a:t> </a:t>
            </a:r>
            <a:r>
              <a:rPr dirty="0"/>
              <a:t>Batch</a:t>
            </a:r>
            <a:r>
              <a:rPr spc="-229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811260" cy="34232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23812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Objective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decomposes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sum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over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2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examples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This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unlike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pure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2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learning:</a:t>
            </a:r>
            <a:endParaRPr sz="3200">
              <a:latin typeface="Arial MT"/>
              <a:cs typeface="Arial MT"/>
            </a:endParaRPr>
          </a:p>
          <a:p>
            <a:pPr marL="746125" marR="5080" lvl="1" indent="-281305">
              <a:lnSpc>
                <a:spcPct val="99600"/>
              </a:lnSpc>
              <a:spcBef>
                <a:spcPts val="58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update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parameters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based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expected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value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cost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only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subset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terms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full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cost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5723" y="1192057"/>
            <a:ext cx="8768715" cy="15087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Maximum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likelihood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estimation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endParaRPr sz="3200" dirty="0">
              <a:latin typeface="Arial MT"/>
              <a:cs typeface="Arial MT"/>
            </a:endParaRPr>
          </a:p>
          <a:p>
            <a:pPr marL="747395" marR="5080" lvl="1" indent="-282575">
              <a:lnSpc>
                <a:spcPts val="3310"/>
              </a:lnSpc>
              <a:spcBef>
                <a:spcPts val="695"/>
              </a:spcBef>
              <a:buChar char="•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336600"/>
                </a:solidFill>
                <a:latin typeface="Arial MT"/>
                <a:cs typeface="Arial MT"/>
              </a:rPr>
              <a:t>log-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space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parameter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decomposes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into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sum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over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each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9963" y="3326384"/>
            <a:ext cx="77800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490" indent="-224790">
              <a:lnSpc>
                <a:spcPts val="2845"/>
              </a:lnSpc>
              <a:spcBef>
                <a:spcPts val="100"/>
              </a:spcBef>
              <a:buChar char="•"/>
              <a:tabLst>
                <a:tab pos="23749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Maximizing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sum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equivalent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maximizing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endParaRPr sz="2400" dirty="0">
              <a:latin typeface="Arial MT"/>
              <a:cs typeface="Arial MT"/>
            </a:endParaRPr>
          </a:p>
          <a:p>
            <a:pPr marL="238760">
              <a:lnSpc>
                <a:spcPts val="2845"/>
              </a:lnSpc>
            </a:pPr>
            <a:r>
              <a:rPr sz="2400" i="1" spc="-10" dirty="0">
                <a:solidFill>
                  <a:srgbClr val="660066"/>
                </a:solidFill>
                <a:latin typeface="Arial"/>
                <a:cs typeface="Arial"/>
              </a:rPr>
              <a:t>expectation</a:t>
            </a:r>
            <a:r>
              <a:rPr sz="2400" i="1" spc="-114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over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empirical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distribution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defined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6023" y="4051808"/>
            <a:ext cx="150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844" y="5416973"/>
            <a:ext cx="7771130" cy="147510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735"/>
              </a:spcBef>
              <a:buChar char="•"/>
              <a:tabLst>
                <a:tab pos="294640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Computing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this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expectation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very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expensive</a:t>
            </a:r>
            <a:endParaRPr sz="2800">
              <a:latin typeface="Arial MT"/>
              <a:cs typeface="Arial MT"/>
            </a:endParaRPr>
          </a:p>
          <a:p>
            <a:pPr marL="688975" lvl="1" indent="-224790">
              <a:lnSpc>
                <a:spcPct val="100000"/>
              </a:lnSpc>
              <a:spcBef>
                <a:spcPts val="540"/>
              </a:spcBef>
              <a:buChar char="•"/>
              <a:tabLst>
                <a:tab pos="68897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Requires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summation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over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every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sample</a:t>
            </a:r>
            <a:endParaRPr sz="24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635"/>
              </a:spcBef>
              <a:buChar char="•"/>
              <a:tabLst>
                <a:tab pos="294640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Solution: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randomly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sample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small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no.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8079" y="502919"/>
            <a:ext cx="7995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en-IN" sz="4400" dirty="0"/>
              <a:t>  E</a:t>
            </a:r>
            <a:r>
              <a:rPr sz="4400" dirty="0"/>
              <a:t>x:</a:t>
            </a:r>
            <a:r>
              <a:rPr sz="4400" spc="-120" dirty="0"/>
              <a:t> </a:t>
            </a:r>
            <a:r>
              <a:rPr sz="4400" spc="-25" dirty="0"/>
              <a:t>Decomposition</a:t>
            </a:r>
            <a:r>
              <a:rPr sz="4400" spc="-130" dirty="0"/>
              <a:t> </a:t>
            </a:r>
            <a:r>
              <a:rPr sz="4400" dirty="0"/>
              <a:t>into</a:t>
            </a:r>
            <a:r>
              <a:rPr sz="4400" spc="-135" dirty="0"/>
              <a:t> </a:t>
            </a:r>
            <a:r>
              <a:rPr sz="4400" dirty="0"/>
              <a:t>a</a:t>
            </a:r>
            <a:r>
              <a:rPr sz="4400" spc="-130" dirty="0"/>
              <a:t> </a:t>
            </a:r>
            <a:r>
              <a:rPr sz="4400" spc="-25" dirty="0"/>
              <a:t>sum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3729879" y="3152431"/>
            <a:ext cx="7366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00" spc="-50" dirty="0">
                <a:latin typeface="Symbol"/>
                <a:cs typeface="Symbol"/>
              </a:rPr>
              <a:t></a:t>
            </a:r>
            <a:endParaRPr sz="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3269" y="3067637"/>
            <a:ext cx="201041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1692910" algn="l"/>
              </a:tabLst>
            </a:pPr>
            <a:r>
              <a:rPr sz="900" spc="-25" dirty="0">
                <a:latin typeface="Cambria"/>
                <a:cs typeface="Cambria"/>
              </a:rPr>
              <a:t>ML</a:t>
            </a:r>
            <a:r>
              <a:rPr sz="900" dirty="0">
                <a:latin typeface="Cambria"/>
                <a:cs typeface="Cambria"/>
              </a:rPr>
              <a:t>	</a:t>
            </a:r>
            <a:r>
              <a:rPr sz="900" spc="-20" dirty="0">
                <a:latin typeface="Cambria"/>
                <a:cs typeface="Cambria"/>
              </a:rPr>
              <a:t>model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3333" y="3190610"/>
            <a:ext cx="19685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900" i="1" spc="45" dirty="0">
                <a:latin typeface="Cambria"/>
                <a:cs typeface="Cambria"/>
              </a:rPr>
              <a:t>i=</a:t>
            </a:r>
            <a:r>
              <a:rPr sz="900" spc="45" dirty="0">
                <a:latin typeface="Cambria"/>
                <a:cs typeface="Cambria"/>
              </a:rPr>
              <a:t>1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2579" y="2780353"/>
            <a:ext cx="10795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900" i="1" spc="-50" dirty="0">
                <a:latin typeface="Cambria"/>
                <a:cs typeface="Cambria"/>
              </a:rPr>
              <a:t>m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4315" y="2810180"/>
            <a:ext cx="1868170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0"/>
              </a:spcBef>
              <a:tabLst>
                <a:tab pos="326390" algn="l"/>
              </a:tabLst>
            </a:pPr>
            <a:r>
              <a:rPr sz="1600" spc="-50" dirty="0">
                <a:latin typeface="Symbol"/>
                <a:cs typeface="Symbol"/>
              </a:rPr>
              <a:t>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550" i="1" spc="375" dirty="0">
                <a:latin typeface="Cambria"/>
                <a:cs typeface="Cambria"/>
              </a:rPr>
              <a:t>=</a:t>
            </a:r>
            <a:r>
              <a:rPr sz="1550" i="1" spc="15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arg</a:t>
            </a:r>
            <a:r>
              <a:rPr sz="1550" spc="30" dirty="0">
                <a:latin typeface="Cambria"/>
                <a:cs typeface="Cambria"/>
              </a:rPr>
              <a:t> </a:t>
            </a:r>
            <a:r>
              <a:rPr sz="1550" dirty="0">
                <a:latin typeface="Cambria"/>
                <a:cs typeface="Cambria"/>
              </a:rPr>
              <a:t>max</a:t>
            </a:r>
            <a:r>
              <a:rPr sz="3525" baseline="-7092" dirty="0">
                <a:latin typeface="Symbol"/>
                <a:cs typeface="Symbol"/>
              </a:rPr>
              <a:t></a:t>
            </a:r>
            <a:r>
              <a:rPr sz="1550" dirty="0">
                <a:latin typeface="Cambria"/>
                <a:cs typeface="Cambria"/>
              </a:rPr>
              <a:t>log</a:t>
            </a:r>
            <a:r>
              <a:rPr sz="1550" spc="35" dirty="0">
                <a:latin typeface="Cambria"/>
                <a:cs typeface="Cambria"/>
              </a:rPr>
              <a:t> </a:t>
            </a:r>
            <a:r>
              <a:rPr sz="1550" i="1" spc="-50" dirty="0">
                <a:latin typeface="Cambria"/>
                <a:cs typeface="Cambria"/>
              </a:rPr>
              <a:t>p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2466" y="2647961"/>
            <a:ext cx="951230" cy="474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4425" spc="15" baseline="-18832" dirty="0">
                <a:latin typeface="Symbol"/>
                <a:cs typeface="Symbol"/>
              </a:rPr>
              <a:t></a:t>
            </a:r>
            <a:r>
              <a:rPr sz="2325" b="1" i="1" spc="15" baseline="-25089" dirty="0">
                <a:latin typeface="Times New Roman"/>
                <a:cs typeface="Times New Roman"/>
              </a:rPr>
              <a:t>x</a:t>
            </a:r>
            <a:r>
              <a:rPr sz="900" i="1" spc="10" dirty="0">
                <a:latin typeface="Cambria"/>
                <a:cs typeface="Cambria"/>
              </a:rPr>
              <a:t>(i)</a:t>
            </a:r>
            <a:r>
              <a:rPr sz="2325" i="1" spc="15" baseline="-25089" dirty="0">
                <a:latin typeface="Cambria"/>
                <a:cs typeface="Cambria"/>
              </a:rPr>
              <a:t>,y</a:t>
            </a:r>
            <a:r>
              <a:rPr sz="900" i="1" spc="10" dirty="0">
                <a:latin typeface="Cambria"/>
                <a:cs typeface="Cambria"/>
              </a:rPr>
              <a:t>(i)</a:t>
            </a:r>
            <a:r>
              <a:rPr sz="2325" i="1" spc="15" baseline="-25089" dirty="0">
                <a:latin typeface="Cambria"/>
                <a:cs typeface="Cambria"/>
              </a:rPr>
              <a:t>;</a:t>
            </a:r>
            <a:r>
              <a:rPr sz="2400" spc="15" baseline="-24305" dirty="0">
                <a:latin typeface="Symbol"/>
                <a:cs typeface="Symbol"/>
              </a:rPr>
              <a:t></a:t>
            </a:r>
            <a:r>
              <a:rPr sz="2400" spc="-7" baseline="-24305" dirty="0">
                <a:latin typeface="Times New Roman"/>
                <a:cs typeface="Times New Roman"/>
              </a:rPr>
              <a:t> </a:t>
            </a:r>
            <a:r>
              <a:rPr sz="4425" spc="-772" baseline="-18832" dirty="0">
                <a:latin typeface="Symbol"/>
                <a:cs typeface="Symbol"/>
              </a:rPr>
              <a:t></a:t>
            </a:r>
            <a:endParaRPr sz="4425" baseline="-18832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22447" y="2751190"/>
            <a:ext cx="3074035" cy="612775"/>
          </a:xfrm>
          <a:custGeom>
            <a:avLst/>
            <a:gdLst/>
            <a:ahLst/>
            <a:cxnLst/>
            <a:rect l="l" t="t" r="r" b="b"/>
            <a:pathLst>
              <a:path w="3074035" h="612775">
                <a:moveTo>
                  <a:pt x="0" y="0"/>
                </a:moveTo>
                <a:lnTo>
                  <a:pt x="3073788" y="0"/>
                </a:lnTo>
                <a:lnTo>
                  <a:pt x="3073788" y="612245"/>
                </a:lnTo>
                <a:lnTo>
                  <a:pt x="0" y="61224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91296" y="4418634"/>
            <a:ext cx="19748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i="1" spc="-20" dirty="0">
                <a:latin typeface="Cambria"/>
                <a:cs typeface="Cambria"/>
              </a:rPr>
              <a:t>data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8123" y="3988885"/>
            <a:ext cx="29381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398270" algn="l"/>
              </a:tabLst>
            </a:pPr>
            <a:r>
              <a:rPr sz="1750" i="1" spc="229" dirty="0">
                <a:latin typeface="Cambria"/>
                <a:cs typeface="Cambria"/>
              </a:rPr>
              <a:t>J(</a:t>
            </a:r>
            <a:r>
              <a:rPr sz="1750" i="1" spc="-190" dirty="0">
                <a:latin typeface="Cambria"/>
                <a:cs typeface="Cambria"/>
              </a:rPr>
              <a:t> </a:t>
            </a:r>
            <a:r>
              <a:rPr sz="1800" spc="280" dirty="0">
                <a:latin typeface="Symbol"/>
                <a:cs typeface="Symbol"/>
              </a:rPr>
              <a:t></a:t>
            </a:r>
            <a:r>
              <a:rPr sz="1750" i="1" spc="280" dirty="0">
                <a:latin typeface="Cambria"/>
                <a:cs typeface="Cambria"/>
              </a:rPr>
              <a:t>)=E</a:t>
            </a:r>
            <a:r>
              <a:rPr sz="1500" b="1" i="1" spc="419" baseline="-36111" dirty="0">
                <a:latin typeface="Times New Roman"/>
                <a:cs typeface="Times New Roman"/>
              </a:rPr>
              <a:t>x</a:t>
            </a:r>
            <a:r>
              <a:rPr sz="1500" b="1" i="1" spc="-195" baseline="-36111" dirty="0">
                <a:latin typeface="Times New Roman"/>
                <a:cs typeface="Times New Roman"/>
              </a:rPr>
              <a:t> </a:t>
            </a:r>
            <a:r>
              <a:rPr sz="1500" i="1" spc="-30" baseline="-36111" dirty="0">
                <a:latin typeface="Cambria"/>
                <a:cs typeface="Cambria"/>
              </a:rPr>
              <a:t>,y~p</a:t>
            </a:r>
            <a:r>
              <a:rPr sz="1500" spc="-30" baseline="-33333" dirty="0">
                <a:latin typeface="Cambria"/>
                <a:cs typeface="Cambria"/>
              </a:rPr>
              <a:t>ˆ</a:t>
            </a:r>
            <a:r>
              <a:rPr sz="1500" baseline="-33333" dirty="0">
                <a:latin typeface="Cambria"/>
                <a:cs typeface="Cambria"/>
              </a:rPr>
              <a:t>	</a:t>
            </a:r>
            <a:r>
              <a:rPr sz="1750" dirty="0">
                <a:latin typeface="Cambria"/>
                <a:cs typeface="Cambria"/>
              </a:rPr>
              <a:t>log</a:t>
            </a:r>
            <a:r>
              <a:rPr sz="1750" spc="-40" dirty="0">
                <a:latin typeface="Cambria"/>
                <a:cs typeface="Cambria"/>
              </a:rPr>
              <a:t> </a:t>
            </a:r>
            <a:r>
              <a:rPr sz="1750" i="1" dirty="0">
                <a:latin typeface="Cambria"/>
                <a:cs typeface="Cambria"/>
              </a:rPr>
              <a:t>p</a:t>
            </a:r>
            <a:r>
              <a:rPr sz="1500" i="1" baseline="-36111" dirty="0">
                <a:latin typeface="Cambria"/>
                <a:cs typeface="Cambria"/>
              </a:rPr>
              <a:t>model</a:t>
            </a:r>
            <a:r>
              <a:rPr sz="1500" i="1" spc="165" baseline="-36111" dirty="0">
                <a:latin typeface="Cambria"/>
                <a:cs typeface="Cambria"/>
              </a:rPr>
              <a:t> </a:t>
            </a:r>
            <a:r>
              <a:rPr sz="4650" baseline="-4480" dirty="0">
                <a:latin typeface="Symbol"/>
                <a:cs typeface="Symbol"/>
              </a:rPr>
              <a:t></a:t>
            </a:r>
            <a:r>
              <a:rPr sz="1750" b="1" i="1" dirty="0">
                <a:latin typeface="Times New Roman"/>
                <a:cs typeface="Times New Roman"/>
              </a:rPr>
              <a:t>x</a:t>
            </a:r>
            <a:r>
              <a:rPr sz="1750" i="1" dirty="0">
                <a:latin typeface="Cambria"/>
                <a:cs typeface="Cambria"/>
              </a:rPr>
              <a:t>,y;</a:t>
            </a:r>
            <a:r>
              <a:rPr sz="1800" dirty="0">
                <a:latin typeface="Symbol"/>
                <a:cs typeface="Symbol"/>
              </a:rPr>
              <a:t></a:t>
            </a:r>
            <a:r>
              <a:rPr sz="1800" spc="-200" dirty="0">
                <a:latin typeface="Times New Roman"/>
                <a:cs typeface="Times New Roman"/>
              </a:rPr>
              <a:t> </a:t>
            </a:r>
            <a:r>
              <a:rPr sz="4650" spc="-765" baseline="-4480" dirty="0">
                <a:latin typeface="Symbol"/>
                <a:cs typeface="Symbol"/>
              </a:rPr>
              <a:t></a:t>
            </a:r>
            <a:endParaRPr sz="4650" baseline="-448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17423" y="4107550"/>
            <a:ext cx="2921635" cy="461645"/>
          </a:xfrm>
          <a:custGeom>
            <a:avLst/>
            <a:gdLst/>
            <a:ahLst/>
            <a:cxnLst/>
            <a:rect l="l" t="t" r="r" b="b"/>
            <a:pathLst>
              <a:path w="2921635" h="461645">
                <a:moveTo>
                  <a:pt x="0" y="0"/>
                </a:moveTo>
                <a:lnTo>
                  <a:pt x="2921512" y="0"/>
                </a:lnTo>
                <a:lnTo>
                  <a:pt x="2921512" y="461539"/>
                </a:lnTo>
                <a:lnTo>
                  <a:pt x="0" y="461539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37974" y="5300700"/>
            <a:ext cx="22606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i="1" spc="-20" dirty="0">
                <a:latin typeface="Cambria"/>
                <a:cs typeface="Cambria"/>
              </a:rPr>
              <a:t>data</a:t>
            </a:r>
            <a:endParaRPr sz="85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7263" y="4481576"/>
            <a:ext cx="631507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24790">
              <a:lnSpc>
                <a:spcPts val="2695"/>
              </a:lnSpc>
              <a:spcBef>
                <a:spcPts val="100"/>
              </a:spcBef>
              <a:buChar char="•"/>
              <a:tabLst>
                <a:tab pos="250190" algn="l"/>
              </a:tabLst>
            </a:pP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Commonly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used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property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b="1" i="1" dirty="0">
                <a:latin typeface="Times New Roman"/>
                <a:cs typeface="Times New Roman"/>
              </a:rPr>
              <a:t>θ</a:t>
            </a:r>
            <a:r>
              <a:rPr sz="2000" dirty="0">
                <a:latin typeface="Times New Roman"/>
                <a:cs typeface="Times New Roman"/>
              </a:rPr>
              <a:t>)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its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endParaRPr sz="2400">
              <a:latin typeface="Arial MT"/>
              <a:cs typeface="Arial MT"/>
            </a:endParaRPr>
          </a:p>
          <a:p>
            <a:pPr marR="90805" algn="ctr">
              <a:lnSpc>
                <a:spcPts val="4135"/>
              </a:lnSpc>
              <a:tabLst>
                <a:tab pos="1824355" algn="l"/>
              </a:tabLst>
            </a:pPr>
            <a:r>
              <a:rPr sz="2050" spc="130" dirty="0">
                <a:latin typeface="Symbol"/>
                <a:cs typeface="Symbol"/>
              </a:rPr>
              <a:t></a:t>
            </a:r>
            <a:r>
              <a:rPr sz="1800" spc="195" baseline="-34722" dirty="0">
                <a:latin typeface="Symbol"/>
                <a:cs typeface="Symbol"/>
              </a:rPr>
              <a:t></a:t>
            </a:r>
            <a:r>
              <a:rPr sz="2050" i="1" spc="130" dirty="0">
                <a:latin typeface="Cambria"/>
                <a:cs typeface="Cambria"/>
              </a:rPr>
              <a:t>J(</a:t>
            </a:r>
            <a:r>
              <a:rPr sz="2050" i="1" spc="-220" dirty="0">
                <a:latin typeface="Cambria"/>
                <a:cs typeface="Cambria"/>
              </a:rPr>
              <a:t> </a:t>
            </a:r>
            <a:r>
              <a:rPr sz="2100" spc="110" dirty="0">
                <a:latin typeface="Symbol"/>
                <a:cs typeface="Symbol"/>
              </a:rPr>
              <a:t></a:t>
            </a:r>
            <a:r>
              <a:rPr sz="2050" i="1" spc="110" dirty="0">
                <a:latin typeface="Cambria"/>
                <a:cs typeface="Cambria"/>
              </a:rPr>
              <a:t>)=E</a:t>
            </a:r>
            <a:r>
              <a:rPr sz="1800" i="1" spc="165" baseline="-34722" dirty="0">
                <a:latin typeface="Cambria"/>
                <a:cs typeface="Cambria"/>
              </a:rPr>
              <a:t>x,y~p</a:t>
            </a:r>
            <a:r>
              <a:rPr sz="1800" spc="165" baseline="-32407" dirty="0">
                <a:latin typeface="Cambria"/>
                <a:cs typeface="Cambria"/>
              </a:rPr>
              <a:t>ˆ</a:t>
            </a:r>
            <a:r>
              <a:rPr sz="1800" baseline="-32407" dirty="0">
                <a:latin typeface="Cambria"/>
                <a:cs typeface="Cambria"/>
              </a:rPr>
              <a:t>	</a:t>
            </a:r>
            <a:r>
              <a:rPr sz="2050" spc="-20" dirty="0">
                <a:latin typeface="Symbol"/>
                <a:cs typeface="Symbol"/>
              </a:rPr>
              <a:t></a:t>
            </a:r>
            <a:r>
              <a:rPr sz="1800" spc="-30" baseline="-34722" dirty="0">
                <a:latin typeface="Symbol"/>
                <a:cs typeface="Symbol"/>
              </a:rPr>
              <a:t></a:t>
            </a:r>
            <a:r>
              <a:rPr sz="1800" spc="-225" baseline="-34722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Cambria"/>
                <a:cs typeface="Cambria"/>
              </a:rPr>
              <a:t>log</a:t>
            </a:r>
            <a:r>
              <a:rPr sz="2050" spc="-35" dirty="0">
                <a:latin typeface="Cambria"/>
                <a:cs typeface="Cambria"/>
              </a:rPr>
              <a:t> </a:t>
            </a:r>
            <a:r>
              <a:rPr sz="2050" i="1" spc="-10" dirty="0">
                <a:latin typeface="Cambria"/>
                <a:cs typeface="Cambria"/>
              </a:rPr>
              <a:t>p</a:t>
            </a:r>
            <a:r>
              <a:rPr sz="1800" spc="-15" baseline="-34722" dirty="0">
                <a:latin typeface="Cambria"/>
                <a:cs typeface="Cambria"/>
              </a:rPr>
              <a:t>model</a:t>
            </a:r>
            <a:r>
              <a:rPr sz="1800" spc="30" baseline="-34722" dirty="0">
                <a:latin typeface="Cambria"/>
                <a:cs typeface="Cambria"/>
              </a:rPr>
              <a:t> </a:t>
            </a:r>
            <a:r>
              <a:rPr sz="5400" baseline="-4629" dirty="0">
                <a:latin typeface="Symbol"/>
                <a:cs typeface="Symbol"/>
              </a:rPr>
              <a:t></a:t>
            </a:r>
            <a:r>
              <a:rPr sz="2050" b="1" i="1" dirty="0">
                <a:latin typeface="Times New Roman"/>
                <a:cs typeface="Times New Roman"/>
              </a:rPr>
              <a:t>x</a:t>
            </a:r>
            <a:r>
              <a:rPr sz="2050" i="1" dirty="0">
                <a:latin typeface="Cambria"/>
                <a:cs typeface="Cambria"/>
              </a:rPr>
              <a:t>,y;</a:t>
            </a:r>
            <a:r>
              <a:rPr sz="2100" dirty="0">
                <a:latin typeface="Symbol"/>
                <a:cs typeface="Symbol"/>
              </a:rPr>
              <a:t></a:t>
            </a:r>
            <a:r>
              <a:rPr sz="2100" spc="-220" dirty="0">
                <a:latin typeface="Times New Roman"/>
                <a:cs typeface="Times New Roman"/>
              </a:rPr>
              <a:t> </a:t>
            </a:r>
            <a:r>
              <a:rPr sz="5400" spc="-855" baseline="-4629" dirty="0">
                <a:latin typeface="Symbol"/>
                <a:cs typeface="Symbol"/>
              </a:rPr>
              <a:t></a:t>
            </a:r>
            <a:endParaRPr sz="5400" baseline="-4629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13183" y="4936437"/>
            <a:ext cx="3956050" cy="537210"/>
          </a:xfrm>
          <a:custGeom>
            <a:avLst/>
            <a:gdLst/>
            <a:ahLst/>
            <a:cxnLst/>
            <a:rect l="l" t="t" r="r" b="b"/>
            <a:pathLst>
              <a:path w="3956050" h="537210">
                <a:moveTo>
                  <a:pt x="0" y="0"/>
                </a:moveTo>
                <a:lnTo>
                  <a:pt x="3956050" y="0"/>
                </a:lnTo>
                <a:lnTo>
                  <a:pt x="3956050" y="536892"/>
                </a:lnTo>
                <a:lnTo>
                  <a:pt x="0" y="536892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723" y="1563479"/>
            <a:ext cx="7880350" cy="109474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Standard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mean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n</a:t>
            </a:r>
            <a:r>
              <a:rPr sz="3200" i="1" spc="-2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56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where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σ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std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dev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844" y="2714751"/>
            <a:ext cx="8187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Denominator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shows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error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decreases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less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than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419" y="3051725"/>
            <a:ext cx="5104765" cy="9677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linearly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no.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endParaRPr sz="2800">
              <a:latin typeface="Arial MT"/>
              <a:cs typeface="Arial MT"/>
            </a:endParaRPr>
          </a:p>
          <a:p>
            <a:pPr marL="406400" indent="-224790">
              <a:lnSpc>
                <a:spcPct val="100000"/>
              </a:lnSpc>
              <a:spcBef>
                <a:spcPts val="540"/>
              </a:spcBef>
              <a:buChar char="•"/>
              <a:tabLst>
                <a:tab pos="4064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Ex: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samples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vs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10,000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samples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723" y="3986784"/>
            <a:ext cx="8849360" cy="234124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93215" indent="-224790">
              <a:lnSpc>
                <a:spcPct val="100000"/>
              </a:lnSpc>
              <a:spcBef>
                <a:spcPts val="580"/>
              </a:spcBef>
              <a:buChar char="–"/>
              <a:tabLst>
                <a:tab pos="1593215" algn="l"/>
              </a:tabLst>
            </a:pPr>
            <a:r>
              <a:rPr sz="2000" spc="-20" dirty="0">
                <a:latin typeface="Arial MT"/>
                <a:cs typeface="Arial MT"/>
              </a:rPr>
              <a:t>Computation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increases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factor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Arial MT"/>
                <a:cs typeface="Arial MT"/>
              </a:rPr>
              <a:t>but</a:t>
            </a:r>
            <a:endParaRPr sz="2000">
              <a:latin typeface="Arial MT"/>
              <a:cs typeface="Arial MT"/>
            </a:endParaRPr>
          </a:p>
          <a:p>
            <a:pPr marL="1593215" indent="-224790">
              <a:lnSpc>
                <a:spcPct val="100000"/>
              </a:lnSpc>
              <a:spcBef>
                <a:spcPts val="480"/>
              </a:spcBef>
              <a:buChar char="–"/>
              <a:tabLst>
                <a:tab pos="1593215" algn="l"/>
              </a:tabLst>
            </a:pPr>
            <a:r>
              <a:rPr sz="2000" dirty="0">
                <a:latin typeface="Arial MT"/>
                <a:cs typeface="Arial MT"/>
              </a:rPr>
              <a:t>Error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decreases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only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factor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converge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much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faster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if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allowed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rapidly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compute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approximate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estimates</a:t>
            </a:r>
            <a:endParaRPr sz="2800">
              <a:latin typeface="Arial MT"/>
              <a:cs typeface="Arial MT"/>
            </a:endParaRPr>
          </a:p>
          <a:p>
            <a:pPr marL="844550" lvl="1" indent="-379730">
              <a:lnSpc>
                <a:spcPct val="100000"/>
              </a:lnSpc>
              <a:spcBef>
                <a:spcPts val="650"/>
              </a:spcBef>
              <a:buChar char="–"/>
              <a:tabLst>
                <a:tab pos="84455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rather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than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slowly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compute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exact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03613" y="3132666"/>
            <a:ext cx="2651760" cy="1731645"/>
            <a:chOff x="6903613" y="3132666"/>
            <a:chExt cx="2651760" cy="17316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3032" y="3142085"/>
              <a:ext cx="2637367" cy="17127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08323" y="3137376"/>
              <a:ext cx="2642235" cy="1722755"/>
            </a:xfrm>
            <a:custGeom>
              <a:avLst/>
              <a:gdLst/>
              <a:ahLst/>
              <a:cxnLst/>
              <a:rect l="l" t="t" r="r" b="b"/>
              <a:pathLst>
                <a:path w="2642234" h="1722754">
                  <a:moveTo>
                    <a:pt x="0" y="0"/>
                  </a:moveTo>
                  <a:lnTo>
                    <a:pt x="2642076" y="0"/>
                  </a:lnTo>
                </a:path>
                <a:path w="2642234" h="1722754">
                  <a:moveTo>
                    <a:pt x="2642076" y="1722138"/>
                  </a:moveTo>
                  <a:lnTo>
                    <a:pt x="0" y="1722138"/>
                  </a:lnTo>
                  <a:lnTo>
                    <a:pt x="0" y="0"/>
                  </a:lnTo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8596" y="768095"/>
            <a:ext cx="8665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195" dirty="0"/>
              <a:t> </a:t>
            </a:r>
            <a:r>
              <a:rPr dirty="0"/>
              <a:t>of</a:t>
            </a:r>
            <a:r>
              <a:rPr spc="-185" dirty="0"/>
              <a:t> </a:t>
            </a:r>
            <a:r>
              <a:rPr spc="-40" dirty="0"/>
              <a:t>sampling-</a:t>
            </a:r>
            <a:r>
              <a:rPr dirty="0"/>
              <a:t>based</a:t>
            </a:r>
            <a:r>
              <a:rPr spc="-190" dirty="0"/>
              <a:t> </a:t>
            </a:r>
            <a:r>
              <a:rPr spc="-10" dirty="0"/>
              <a:t>estimate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641450" y="1620890"/>
            <a:ext cx="386715" cy="654685"/>
          </a:xfrm>
          <a:prstGeom prst="rect">
            <a:avLst/>
          </a:prstGeom>
          <a:ln w="9419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210"/>
              </a:spcBef>
            </a:pPr>
            <a:r>
              <a:rPr sz="1700" u="sng" spc="2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00" u="sng" spc="-50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</a:t>
            </a:r>
            <a:r>
              <a:rPr sz="1700" u="sng" spc="5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700">
              <a:latin typeface="Times New Roman"/>
              <a:cs typeface="Times New Roman"/>
            </a:endParaRPr>
          </a:p>
          <a:p>
            <a:pPr marL="184785">
              <a:lnSpc>
                <a:spcPct val="100000"/>
              </a:lnSpc>
              <a:spcBef>
                <a:spcPts val="725"/>
              </a:spcBef>
            </a:pPr>
            <a:r>
              <a:rPr sz="1700" i="1" spc="-50" dirty="0">
                <a:latin typeface="Trebuchet MS"/>
                <a:cs typeface="Trebuchet MS"/>
              </a:rPr>
              <a:t>n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97786" y="1965052"/>
            <a:ext cx="271780" cy="266700"/>
            <a:chOff x="8697786" y="1965052"/>
            <a:chExt cx="271780" cy="266700"/>
          </a:xfrm>
        </p:grpSpPr>
        <p:sp>
          <p:nvSpPr>
            <p:cNvPr id="13" name="object 13"/>
            <p:cNvSpPr/>
            <p:nvPr/>
          </p:nvSpPr>
          <p:spPr>
            <a:xfrm>
              <a:off x="8698862" y="1966129"/>
              <a:ext cx="270510" cy="242570"/>
            </a:xfrm>
            <a:custGeom>
              <a:avLst/>
              <a:gdLst/>
              <a:ahLst/>
              <a:cxnLst/>
              <a:rect l="l" t="t" r="r" b="b"/>
              <a:pathLst>
                <a:path w="270509" h="242569">
                  <a:moveTo>
                    <a:pt x="29715" y="159623"/>
                  </a:moveTo>
                  <a:lnTo>
                    <a:pt x="0" y="178105"/>
                  </a:lnTo>
                </a:path>
                <a:path w="270509" h="242569">
                  <a:moveTo>
                    <a:pt x="75689" y="241955"/>
                  </a:moveTo>
                  <a:lnTo>
                    <a:pt x="29715" y="159623"/>
                  </a:lnTo>
                </a:path>
                <a:path w="270509" h="242569">
                  <a:moveTo>
                    <a:pt x="128952" y="0"/>
                  </a:moveTo>
                  <a:lnTo>
                    <a:pt x="75689" y="241955"/>
                  </a:lnTo>
                </a:path>
                <a:path w="270509" h="242569">
                  <a:moveTo>
                    <a:pt x="270240" y="0"/>
                  </a:moveTo>
                  <a:lnTo>
                    <a:pt x="12895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98862" y="1966128"/>
              <a:ext cx="270510" cy="266065"/>
            </a:xfrm>
            <a:custGeom>
              <a:avLst/>
              <a:gdLst/>
              <a:ahLst/>
              <a:cxnLst/>
              <a:rect l="l" t="t" r="r" b="b"/>
              <a:pathLst>
                <a:path w="270509" h="266064">
                  <a:moveTo>
                    <a:pt x="270240" y="0"/>
                  </a:moveTo>
                  <a:lnTo>
                    <a:pt x="128953" y="0"/>
                  </a:lnTo>
                  <a:lnTo>
                    <a:pt x="75689" y="241955"/>
                  </a:lnTo>
                  <a:lnTo>
                    <a:pt x="29715" y="159623"/>
                  </a:lnTo>
                  <a:lnTo>
                    <a:pt x="0" y="178106"/>
                  </a:lnTo>
                  <a:lnTo>
                    <a:pt x="3364" y="184266"/>
                  </a:lnTo>
                  <a:lnTo>
                    <a:pt x="17941" y="174745"/>
                  </a:lnTo>
                  <a:lnTo>
                    <a:pt x="70643" y="265478"/>
                  </a:lnTo>
                  <a:lnTo>
                    <a:pt x="81296" y="265478"/>
                  </a:lnTo>
                  <a:lnTo>
                    <a:pt x="136801" y="10641"/>
                  </a:lnTo>
                  <a:lnTo>
                    <a:pt x="270240" y="10641"/>
                  </a:lnTo>
                  <a:lnTo>
                    <a:pt x="2702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13033" y="3679952"/>
            <a:ext cx="263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653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σ=10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16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867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</a:t>
            </a:r>
            <a:r>
              <a:rPr sz="3600" spc="-125" dirty="0"/>
              <a:t> </a:t>
            </a:r>
            <a:r>
              <a:rPr sz="3600" spc="-10" dirty="0"/>
              <a:t>motivation</a:t>
            </a:r>
            <a:r>
              <a:rPr sz="3600" spc="-120" dirty="0"/>
              <a:t> </a:t>
            </a:r>
            <a:r>
              <a:rPr sz="3600" dirty="0"/>
              <a:t>for</a:t>
            </a:r>
            <a:r>
              <a:rPr sz="3600" spc="-110" dirty="0"/>
              <a:t> </a:t>
            </a:r>
            <a:r>
              <a:rPr sz="3600" spc="-10" dirty="0"/>
              <a:t>sampling:</a:t>
            </a:r>
            <a:r>
              <a:rPr sz="3600" spc="-110" dirty="0"/>
              <a:t> </a:t>
            </a:r>
            <a:r>
              <a:rPr sz="3600" spc="-10" dirty="0"/>
              <a:t>Redundancy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85723" y="2021114"/>
            <a:ext cx="8449945" cy="36169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redundant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Worst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case: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Calibri"/>
                <a:cs typeface="Calibri"/>
              </a:rPr>
              <a:t>m</a:t>
            </a:r>
            <a:r>
              <a:rPr sz="2800" i="1" spc="30" dirty="0"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identical</a:t>
            </a:r>
            <a:endParaRPr sz="2800">
              <a:latin typeface="Arial MT"/>
              <a:cs typeface="Arial MT"/>
            </a:endParaRPr>
          </a:p>
          <a:p>
            <a:pPr marL="1141730" marR="788670" lvl="2" indent="-224790">
              <a:lnSpc>
                <a:spcPct val="100800"/>
              </a:lnSpc>
              <a:spcBef>
                <a:spcPts val="520"/>
              </a:spcBef>
              <a:buChar char="•"/>
              <a:tabLst>
                <a:tab pos="114300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Sampling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based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estimate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could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Calibri"/>
                <a:cs typeface="Calibri"/>
              </a:rPr>
              <a:t>m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times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less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computation</a:t>
            </a:r>
            <a:endParaRPr sz="24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1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practice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540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unlikely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find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worst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case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situation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but</a:t>
            </a:r>
            <a:endParaRPr sz="2400">
              <a:latin typeface="Arial MT"/>
              <a:cs typeface="Arial MT"/>
            </a:endParaRPr>
          </a:p>
          <a:p>
            <a:pPr marL="1141730" marR="5080" lvl="2" indent="-224790">
              <a:lnSpc>
                <a:spcPts val="2780"/>
              </a:lnSpc>
              <a:spcBef>
                <a:spcPts val="70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likely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find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large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no.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examples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all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make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similar 	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contribution</a:t>
            </a:r>
            <a:r>
              <a:rPr sz="2400" spc="-4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4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785">
              <a:lnSpc>
                <a:spcPct val="100000"/>
              </a:lnSpc>
              <a:spcBef>
                <a:spcPts val="100"/>
              </a:spcBef>
            </a:pPr>
            <a:r>
              <a:rPr dirty="0"/>
              <a:t>Batch</a:t>
            </a:r>
            <a:r>
              <a:rPr spc="-260" dirty="0"/>
              <a:t> </a:t>
            </a:r>
            <a:r>
              <a:rPr spc="-10" dirty="0"/>
              <a:t>gradient</a:t>
            </a:r>
            <a:r>
              <a:rPr spc="-25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021114"/>
            <a:ext cx="8639175" cy="44411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1155" algn="l"/>
              </a:tabLst>
            </a:pP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Batch</a:t>
            </a:r>
            <a:r>
              <a:rPr sz="3200" i="1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deterministic</a:t>
            </a:r>
            <a:r>
              <a:rPr sz="3200" i="1" spc="-1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gradient</a:t>
            </a:r>
            <a:r>
              <a:rPr sz="3200" i="1" spc="-12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methods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  <a:p>
            <a:pPr marL="746125" marR="5080" lvl="1" indent="-281305">
              <a:lnSpc>
                <a:spcPts val="3310"/>
              </a:lnSpc>
              <a:spcBef>
                <a:spcPts val="695"/>
              </a:spcBef>
              <a:buChar char="–"/>
              <a:tabLst>
                <a:tab pos="747395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methods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large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Somewhat</a:t>
            </a:r>
            <a:r>
              <a:rPr sz="3200" spc="-1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confusing</a:t>
            </a:r>
            <a:r>
              <a:rPr sz="3200" spc="-1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terminology</a:t>
            </a:r>
            <a:endParaRPr sz="3200">
              <a:latin typeface="Arial MT"/>
              <a:cs typeface="Arial MT"/>
            </a:endParaRPr>
          </a:p>
          <a:p>
            <a:pPr marL="746125" marR="619760" lvl="1" indent="-281305">
              <a:lnSpc>
                <a:spcPts val="3290"/>
              </a:lnSpc>
              <a:spcBef>
                <a:spcPts val="83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also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describe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336600"/>
                </a:solidFill>
                <a:latin typeface="Arial"/>
                <a:cs typeface="Arial"/>
              </a:rPr>
              <a:t>minibatch</a:t>
            </a:r>
            <a:r>
              <a:rPr sz="2800" i="1" spc="-105" dirty="0">
                <a:solidFill>
                  <a:srgbClr val="3366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by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stochastic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endParaRPr sz="2800">
              <a:latin typeface="Arial MT"/>
              <a:cs typeface="Arial MT"/>
            </a:endParaRPr>
          </a:p>
          <a:p>
            <a:pPr marL="746125" marR="224790" lvl="1" indent="-281305">
              <a:lnSpc>
                <a:spcPts val="3310"/>
              </a:lnSpc>
              <a:spcBef>
                <a:spcPts val="70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implies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full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 	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3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size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refers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size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Stochastic</a:t>
            </a:r>
            <a:r>
              <a:rPr spc="-215" dirty="0"/>
              <a:t> </a:t>
            </a:r>
            <a:r>
              <a:rPr dirty="0"/>
              <a:t>or</a:t>
            </a:r>
            <a:r>
              <a:rPr spc="-210" dirty="0"/>
              <a:t> </a:t>
            </a:r>
            <a:r>
              <a:rPr dirty="0"/>
              <a:t>online</a:t>
            </a:r>
            <a:r>
              <a:rPr spc="-21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479790" cy="400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ts val="3815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Those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using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single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called</a:t>
            </a:r>
            <a:endParaRPr sz="3200" dirty="0">
              <a:latin typeface="Arial MT"/>
              <a:cs typeface="Arial MT"/>
            </a:endParaRPr>
          </a:p>
          <a:p>
            <a:pPr marL="351155">
              <a:lnSpc>
                <a:spcPts val="3815"/>
              </a:lnSpc>
            </a:pP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stochastic</a:t>
            </a:r>
            <a:r>
              <a:rPr sz="3200" i="1" spc="-12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spc="-30" dirty="0">
                <a:solidFill>
                  <a:srgbClr val="3333CC"/>
                </a:solidFill>
                <a:latin typeface="Arial"/>
                <a:cs typeface="Arial"/>
              </a:rPr>
              <a:t>on-</a:t>
            </a:r>
            <a:r>
              <a:rPr sz="3200" i="1" spc="-20" dirty="0">
                <a:solidFill>
                  <a:srgbClr val="3333CC"/>
                </a:solidFill>
                <a:latin typeface="Arial"/>
                <a:cs typeface="Arial"/>
              </a:rPr>
              <a:t>line</a:t>
            </a:r>
            <a:endParaRPr sz="3200" dirty="0">
              <a:latin typeface="Arial"/>
              <a:cs typeface="Arial"/>
            </a:endParaRPr>
          </a:p>
          <a:p>
            <a:pPr marL="747395" marR="71120" indent="-282575">
              <a:lnSpc>
                <a:spcPts val="3290"/>
              </a:lnSpc>
              <a:spcBef>
                <a:spcPts val="73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336600"/>
                </a:solidFill>
                <a:latin typeface="Arial MT"/>
                <a:cs typeface="Arial MT"/>
              </a:rPr>
              <a:t>On-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line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typically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means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continually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created samples,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rather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than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multiple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passes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over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fixed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size</a:t>
            </a:r>
            <a:r>
              <a:rPr sz="2800" spc="-1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endParaRPr sz="2800" dirty="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815"/>
              </a:spcBef>
              <a:buChar char="•"/>
              <a:tabLst>
                <a:tab pos="351155" algn="l"/>
              </a:tabLst>
            </a:pP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more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but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fewer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all</a:t>
            </a:r>
            <a:endParaRPr sz="3200" dirty="0">
              <a:latin typeface="Arial MT"/>
              <a:cs typeface="Arial MT"/>
            </a:endParaRPr>
          </a:p>
          <a:p>
            <a:pPr marL="351155" marR="667385" indent="-339090">
              <a:lnSpc>
                <a:spcPts val="3790"/>
              </a:lnSpc>
              <a:spcBef>
                <a:spcPts val="71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Traditionally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called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minibatch</a:t>
            </a:r>
            <a:r>
              <a:rPr sz="3200" i="1" spc="-14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minibatch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stochastic</a:t>
            </a:r>
            <a:r>
              <a:rPr sz="3200" i="1" spc="-135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simply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spc="-10" dirty="0">
                <a:solidFill>
                  <a:srgbClr val="3333CC"/>
                </a:solidFill>
                <a:latin typeface="Arial"/>
                <a:cs typeface="Arial"/>
              </a:rPr>
              <a:t>stochastic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007" y="691895"/>
            <a:ext cx="3623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Minibatch</a:t>
            </a:r>
            <a:r>
              <a:rPr spc="-254" dirty="0"/>
              <a:t> </a:t>
            </a:r>
            <a:r>
              <a:rPr spc="-20" dirty="0"/>
              <a:t>Size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417610"/>
            <a:ext cx="8864600" cy="55251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Driven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following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factors</a:t>
            </a:r>
            <a:endParaRPr sz="3200">
              <a:latin typeface="Arial MT"/>
              <a:cs typeface="Arial MT"/>
            </a:endParaRPr>
          </a:p>
          <a:p>
            <a:pPr marL="746125" marR="478155" lvl="1" indent="-281305">
              <a:lnSpc>
                <a:spcPts val="3310"/>
              </a:lnSpc>
              <a:spcBef>
                <a:spcPts val="69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Larger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batches</a:t>
            </a:r>
            <a:r>
              <a:rPr sz="2800" spc="-25" dirty="0">
                <a:solidFill>
                  <a:srgbClr val="336600"/>
                </a:solidFill>
                <a:latin typeface="Wingdings"/>
                <a:cs typeface="Wingdings"/>
              </a:rPr>
              <a:t>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more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accurate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with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less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linear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returns</a:t>
            </a:r>
            <a:endParaRPr sz="2800">
              <a:latin typeface="Arial MT"/>
              <a:cs typeface="Arial MT"/>
            </a:endParaRPr>
          </a:p>
          <a:p>
            <a:pPr marL="746125" marR="1390650" lvl="1" indent="-281305">
              <a:lnSpc>
                <a:spcPts val="3290"/>
              </a:lnSpc>
              <a:spcBef>
                <a:spcPts val="715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Multicore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architectures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underutilized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by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extremely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small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batches</a:t>
            </a:r>
            <a:endParaRPr sz="2800">
              <a:latin typeface="Arial MT"/>
              <a:cs typeface="Arial MT"/>
            </a:endParaRPr>
          </a:p>
          <a:p>
            <a:pPr marL="1141730" marR="1205865" lvl="2" indent="-224790">
              <a:lnSpc>
                <a:spcPct val="100800"/>
              </a:lnSpc>
              <a:spcBef>
                <a:spcPts val="42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some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minimum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size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below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which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there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no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reduction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time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process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minibatch</a:t>
            </a:r>
            <a:endParaRPr sz="2400">
              <a:latin typeface="Arial MT"/>
              <a:cs typeface="Arial MT"/>
            </a:endParaRPr>
          </a:p>
          <a:p>
            <a:pPr marL="746125" marR="765175" lvl="1" indent="-281305">
              <a:lnSpc>
                <a:spcPts val="3310"/>
              </a:lnSpc>
              <a:spcBef>
                <a:spcPts val="76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If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examples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processed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parallel,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amount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memory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scales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size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440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This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limiting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factor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batch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size</a:t>
            </a:r>
            <a:endParaRPr sz="24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1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GPU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architectures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more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efficient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power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1410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Range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from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32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256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,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sometimes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16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large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models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3386" y="721359"/>
            <a:ext cx="6954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Optimization</a:t>
            </a:r>
            <a:r>
              <a:rPr sz="4000" spc="-150" dirty="0"/>
              <a:t> </a:t>
            </a:r>
            <a:r>
              <a:rPr sz="4000" dirty="0"/>
              <a:t>is</a:t>
            </a:r>
            <a:r>
              <a:rPr sz="4000" spc="-145" dirty="0"/>
              <a:t> </a:t>
            </a:r>
            <a:r>
              <a:rPr sz="4000" spc="-10" dirty="0"/>
              <a:t>essential</a:t>
            </a:r>
            <a:r>
              <a:rPr sz="4000" spc="-130" dirty="0"/>
              <a:t> </a:t>
            </a:r>
            <a:r>
              <a:rPr sz="4000" dirty="0"/>
              <a:t>for</a:t>
            </a:r>
            <a:r>
              <a:rPr sz="4000" spc="-135" dirty="0"/>
              <a:t> </a:t>
            </a:r>
            <a:r>
              <a:rPr sz="4000" spc="-25" dirty="0"/>
              <a:t>DL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85723" y="1563479"/>
            <a:ext cx="8218805" cy="369760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All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instance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recipe:</a:t>
            </a:r>
            <a:endParaRPr sz="3200" dirty="0">
              <a:latin typeface="Arial MT"/>
              <a:cs typeface="Arial MT"/>
            </a:endParaRPr>
          </a:p>
          <a:p>
            <a:pPr marL="972819" lvl="1" indent="-508000">
              <a:lnSpc>
                <a:spcPct val="100000"/>
              </a:lnSpc>
              <a:spcBef>
                <a:spcPts val="565"/>
              </a:spcBef>
              <a:buAutoNum type="arabicPeriod"/>
              <a:tabLst>
                <a:tab pos="972819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Specification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dataset</a:t>
            </a:r>
            <a:endParaRPr sz="2800" dirty="0">
              <a:latin typeface="Arial MT"/>
              <a:cs typeface="Arial MT"/>
            </a:endParaRPr>
          </a:p>
          <a:p>
            <a:pPr marL="972819" lvl="1" indent="-50800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9728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cost</a:t>
            </a:r>
            <a:r>
              <a:rPr sz="28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</a:t>
            </a:r>
            <a:endParaRPr sz="2800" dirty="0">
              <a:latin typeface="Arial MT"/>
              <a:cs typeface="Arial MT"/>
            </a:endParaRPr>
          </a:p>
          <a:p>
            <a:pPr marL="972819" lvl="1" indent="-5080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9728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model</a:t>
            </a:r>
            <a:endParaRPr sz="2800" dirty="0">
              <a:latin typeface="Arial MT"/>
              <a:cs typeface="Arial MT"/>
            </a:endParaRPr>
          </a:p>
          <a:p>
            <a:pPr marL="972819" lvl="1" indent="-50800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9728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procedure</a:t>
            </a:r>
            <a:endParaRPr sz="2800" dirty="0">
              <a:latin typeface="Arial MT"/>
              <a:cs typeface="Arial MT"/>
            </a:endParaRPr>
          </a:p>
          <a:p>
            <a:pPr marL="577215" indent="-508000">
              <a:lnSpc>
                <a:spcPct val="100000"/>
              </a:lnSpc>
              <a:spcBef>
                <a:spcPts val="635"/>
              </a:spcBef>
              <a:buChar char="•"/>
              <a:tabLst>
                <a:tab pos="57721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recipe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linear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regression</a:t>
            </a:r>
            <a:endParaRPr sz="3200" dirty="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660"/>
              </a:spcBef>
              <a:tabLst>
                <a:tab pos="972819" algn="l"/>
              </a:tabLst>
            </a:pP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1.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Data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: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X</a:t>
            </a:r>
            <a:r>
              <a:rPr sz="2800" i="1" spc="-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y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844" y="5317744"/>
            <a:ext cx="2689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2.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Cost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7844" y="5811519"/>
            <a:ext cx="3628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3.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Model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specification: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844" y="6239933"/>
            <a:ext cx="5776595" cy="96774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35"/>
              </a:spcBef>
              <a:buAutoNum type="arabicPeriod" startAt="4"/>
              <a:tabLst>
                <a:tab pos="520700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endParaRPr sz="2800">
              <a:latin typeface="Arial MT"/>
              <a:cs typeface="Arial MT"/>
            </a:endParaRPr>
          </a:p>
          <a:p>
            <a:pPr marL="916305" lvl="1" indent="-508000">
              <a:lnSpc>
                <a:spcPct val="100000"/>
              </a:lnSpc>
              <a:spcBef>
                <a:spcPts val="540"/>
              </a:spcBef>
              <a:buChar char="•"/>
              <a:tabLst>
                <a:tab pos="91630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solving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where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cost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minimal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6026" y="6122325"/>
            <a:ext cx="356870" cy="1822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000" spc="-10" dirty="0">
                <a:latin typeface="Cambria"/>
                <a:cs typeface="Cambria"/>
              </a:rPr>
              <a:t>model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1890" y="5939829"/>
            <a:ext cx="108585" cy="1822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000" i="1" spc="125" dirty="0">
                <a:latin typeface="Cambria"/>
                <a:cs typeface="Cambria"/>
              </a:rPr>
              <a:t>T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1609" y="5945716"/>
            <a:ext cx="287210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476250" algn="l"/>
              </a:tabLst>
            </a:pPr>
            <a:r>
              <a:rPr sz="1750" i="1" spc="-50" dirty="0">
                <a:latin typeface="Cambria"/>
                <a:cs typeface="Cambria"/>
              </a:rPr>
              <a:t>p</a:t>
            </a:r>
            <a:r>
              <a:rPr sz="1750" i="1" dirty="0">
                <a:latin typeface="Cambria"/>
                <a:cs typeface="Cambria"/>
              </a:rPr>
              <a:t>	</a:t>
            </a:r>
            <a:r>
              <a:rPr sz="1750" dirty="0">
                <a:latin typeface="Cambria"/>
                <a:cs typeface="Cambria"/>
              </a:rPr>
              <a:t>(</a:t>
            </a:r>
            <a:r>
              <a:rPr sz="1750" i="1" dirty="0">
                <a:latin typeface="Cambria"/>
                <a:cs typeface="Cambria"/>
              </a:rPr>
              <a:t>y</a:t>
            </a:r>
            <a:r>
              <a:rPr sz="1750" i="1" spc="80" dirty="0">
                <a:latin typeface="Cambria"/>
                <a:cs typeface="Cambria"/>
              </a:rPr>
              <a:t> </a:t>
            </a:r>
            <a:r>
              <a:rPr sz="1750" spc="-50" dirty="0">
                <a:latin typeface="Cambria"/>
                <a:cs typeface="Cambria"/>
              </a:rPr>
              <a:t>|</a:t>
            </a:r>
            <a:r>
              <a:rPr sz="1750" spc="-120" dirty="0">
                <a:latin typeface="Cambria"/>
                <a:cs typeface="Cambria"/>
              </a:rPr>
              <a:t> </a:t>
            </a:r>
            <a:r>
              <a:rPr sz="1750" b="1" i="1" dirty="0">
                <a:latin typeface="Verdana"/>
                <a:cs typeface="Verdana"/>
              </a:rPr>
              <a:t>x</a:t>
            </a:r>
            <a:r>
              <a:rPr sz="1750" dirty="0">
                <a:latin typeface="Cambria"/>
                <a:cs typeface="Cambria"/>
              </a:rPr>
              <a:t>)</a:t>
            </a:r>
            <a:r>
              <a:rPr sz="1750" spc="-50" dirty="0">
                <a:latin typeface="Cambria"/>
                <a:cs typeface="Cambria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=</a:t>
            </a:r>
            <a:r>
              <a:rPr sz="1750" spc="-130" dirty="0">
                <a:latin typeface="Lucida Sans Unicode"/>
                <a:cs typeface="Lucida Sans Unicode"/>
              </a:rPr>
              <a:t> </a:t>
            </a:r>
            <a:r>
              <a:rPr sz="1750" i="1" spc="65" dirty="0">
                <a:latin typeface="Cambria"/>
                <a:cs typeface="Cambria"/>
              </a:rPr>
              <a:t>N</a:t>
            </a:r>
            <a:r>
              <a:rPr sz="1750" spc="65" dirty="0">
                <a:latin typeface="Cambria"/>
                <a:cs typeface="Cambria"/>
              </a:rPr>
              <a:t>(</a:t>
            </a:r>
            <a:r>
              <a:rPr sz="1750" i="1" spc="65" dirty="0">
                <a:latin typeface="Cambria"/>
                <a:cs typeface="Cambria"/>
              </a:rPr>
              <a:t>y</a:t>
            </a:r>
            <a:r>
              <a:rPr sz="1750" spc="65" dirty="0">
                <a:latin typeface="Cambria"/>
                <a:cs typeface="Cambria"/>
              </a:rPr>
              <a:t>;</a:t>
            </a:r>
            <a:r>
              <a:rPr sz="1750" b="1" i="1" spc="65" dirty="0">
                <a:latin typeface="Verdana"/>
                <a:cs typeface="Verdana"/>
              </a:rPr>
              <a:t>x</a:t>
            </a:r>
            <a:r>
              <a:rPr sz="1750" b="1" i="1" spc="370" dirty="0">
                <a:latin typeface="Verdana"/>
                <a:cs typeface="Verdana"/>
              </a:rPr>
              <a:t> </a:t>
            </a:r>
            <a:r>
              <a:rPr sz="1750" b="1" i="1" spc="-330" dirty="0">
                <a:latin typeface="Verdana"/>
                <a:cs typeface="Verdana"/>
              </a:rPr>
              <a:t>w</a:t>
            </a:r>
            <a:r>
              <a:rPr sz="1750" b="1" i="1" spc="-150" dirty="0">
                <a:latin typeface="Verdana"/>
                <a:cs typeface="Verdana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+</a:t>
            </a:r>
            <a:r>
              <a:rPr sz="1750" spc="-370" dirty="0">
                <a:latin typeface="Lucida Sans Unicode"/>
                <a:cs typeface="Lucida Sans Unicode"/>
              </a:rPr>
              <a:t> </a:t>
            </a:r>
            <a:r>
              <a:rPr sz="1750" b="1" i="1" spc="-25" dirty="0">
                <a:latin typeface="Verdana"/>
                <a:cs typeface="Verdana"/>
              </a:rPr>
              <a:t>b</a:t>
            </a:r>
            <a:r>
              <a:rPr sz="1750" spc="-25" dirty="0">
                <a:latin typeface="Cambria"/>
                <a:cs typeface="Cambria"/>
              </a:rPr>
              <a:t>,1)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3077" y="5916030"/>
            <a:ext cx="2927985" cy="405130"/>
          </a:xfrm>
          <a:custGeom>
            <a:avLst/>
            <a:gdLst/>
            <a:ahLst/>
            <a:cxnLst/>
            <a:rect l="l" t="t" r="r" b="b"/>
            <a:pathLst>
              <a:path w="2927984" h="405129">
                <a:moveTo>
                  <a:pt x="0" y="0"/>
                </a:moveTo>
                <a:lnTo>
                  <a:pt x="2927791" y="0"/>
                </a:lnTo>
                <a:lnTo>
                  <a:pt x="2927791" y="405024"/>
                </a:lnTo>
                <a:lnTo>
                  <a:pt x="0" y="405024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19018" y="5684284"/>
            <a:ext cx="1517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i="1" spc="-20" dirty="0">
                <a:latin typeface="Cambria"/>
                <a:cs typeface="Cambria"/>
              </a:rPr>
              <a:t>data</a:t>
            </a:r>
            <a:endParaRPr sz="6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47567" y="5478632"/>
            <a:ext cx="3019425" cy="2451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1367155" algn="l"/>
              </a:tabLst>
            </a:pPr>
            <a:r>
              <a:rPr sz="2100" i="1" spc="217" baseline="1984" dirty="0">
                <a:latin typeface="Cambria"/>
                <a:cs typeface="Cambria"/>
              </a:rPr>
              <a:t>J</a:t>
            </a:r>
            <a:r>
              <a:rPr sz="2100" spc="217" baseline="1984" dirty="0">
                <a:latin typeface="Tahoma"/>
                <a:cs typeface="Tahoma"/>
              </a:rPr>
              <a:t>(</a:t>
            </a:r>
            <a:r>
              <a:rPr sz="2100" b="1" i="1" spc="217" baseline="1984" dirty="0">
                <a:latin typeface="Times New Roman"/>
                <a:cs typeface="Times New Roman"/>
              </a:rPr>
              <a:t>w</a:t>
            </a:r>
            <a:r>
              <a:rPr sz="2100" spc="217" baseline="1984" dirty="0">
                <a:latin typeface="Tahoma"/>
                <a:cs typeface="Tahoma"/>
              </a:rPr>
              <a:t>)</a:t>
            </a:r>
            <a:r>
              <a:rPr sz="2100" spc="-270" baseline="1984" dirty="0">
                <a:latin typeface="Tahoma"/>
                <a:cs typeface="Tahoma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=</a:t>
            </a:r>
            <a:r>
              <a:rPr sz="2100" spc="-209" baseline="1984" dirty="0">
                <a:latin typeface="Lucida Sans Unicode"/>
                <a:cs typeface="Lucida Sans Unicode"/>
              </a:rPr>
              <a:t> </a:t>
            </a:r>
            <a:r>
              <a:rPr sz="2100" spc="-15" baseline="1984" dirty="0">
                <a:latin typeface="Lucida Sans Unicode"/>
                <a:cs typeface="Lucida Sans Unicode"/>
              </a:rPr>
              <a:t>−</a:t>
            </a:r>
            <a:r>
              <a:rPr sz="2100" i="1" spc="-15" baseline="1984" dirty="0">
                <a:latin typeface="Cambria"/>
                <a:cs typeface="Cambria"/>
              </a:rPr>
              <a:t>E</a:t>
            </a:r>
            <a:r>
              <a:rPr sz="1200" i="1" spc="-15" baseline="-31250" dirty="0">
                <a:latin typeface="Cambria"/>
                <a:cs typeface="Cambria"/>
              </a:rPr>
              <a:t>x</a:t>
            </a:r>
            <a:r>
              <a:rPr sz="1200" spc="-15" baseline="-31250" dirty="0">
                <a:latin typeface="Tahoma"/>
                <a:cs typeface="Tahoma"/>
              </a:rPr>
              <a:t>,</a:t>
            </a:r>
            <a:r>
              <a:rPr sz="1200" i="1" spc="-15" baseline="-31250" dirty="0">
                <a:latin typeface="Cambria"/>
                <a:cs typeface="Cambria"/>
              </a:rPr>
              <a:t>y</a:t>
            </a:r>
            <a:r>
              <a:rPr sz="1200" spc="-15" baseline="-31250" dirty="0">
                <a:latin typeface="Lucida Sans Unicode"/>
                <a:cs typeface="Lucida Sans Unicode"/>
              </a:rPr>
              <a:t>∼</a:t>
            </a:r>
            <a:r>
              <a:rPr sz="1200" i="1" spc="-15" baseline="-31250" dirty="0">
                <a:latin typeface="Cambria"/>
                <a:cs typeface="Cambria"/>
              </a:rPr>
              <a:t>p</a:t>
            </a:r>
            <a:r>
              <a:rPr sz="800" spc="-10" dirty="0">
                <a:latin typeface="Lucida Sans Unicode"/>
                <a:cs typeface="Lucida Sans Unicode"/>
              </a:rPr>
              <a:t>⌢</a:t>
            </a:r>
            <a:r>
              <a:rPr sz="800" dirty="0">
                <a:latin typeface="Lucida Sans Unicode"/>
                <a:cs typeface="Lucida Sans Unicode"/>
              </a:rPr>
              <a:t>	</a:t>
            </a:r>
            <a:r>
              <a:rPr sz="2100" spc="-37" baseline="1984" dirty="0">
                <a:latin typeface="Tahoma"/>
                <a:cs typeface="Tahoma"/>
              </a:rPr>
              <a:t>log</a:t>
            </a:r>
            <a:r>
              <a:rPr sz="2100" spc="-322" baseline="1984" dirty="0">
                <a:latin typeface="Tahoma"/>
                <a:cs typeface="Tahoma"/>
              </a:rPr>
              <a:t> </a:t>
            </a:r>
            <a:r>
              <a:rPr sz="2100" i="1" baseline="1984" dirty="0">
                <a:latin typeface="Cambria"/>
                <a:cs typeface="Cambria"/>
              </a:rPr>
              <a:t>p</a:t>
            </a:r>
            <a:r>
              <a:rPr sz="1200" baseline="-31250" dirty="0">
                <a:latin typeface="Tahoma"/>
                <a:cs typeface="Tahoma"/>
              </a:rPr>
              <a:t>model</a:t>
            </a:r>
            <a:r>
              <a:rPr sz="2100" baseline="1984" dirty="0">
                <a:latin typeface="Tahoma"/>
                <a:cs typeface="Tahoma"/>
              </a:rPr>
              <a:t>(</a:t>
            </a:r>
            <a:r>
              <a:rPr sz="2100" i="1" baseline="1984" dirty="0">
                <a:latin typeface="Cambria"/>
                <a:cs typeface="Cambria"/>
              </a:rPr>
              <a:t>y</a:t>
            </a:r>
            <a:r>
              <a:rPr sz="2100" i="1" spc="82" baseline="1984" dirty="0">
                <a:latin typeface="Cambria"/>
                <a:cs typeface="Cambria"/>
              </a:rPr>
              <a:t> </a:t>
            </a:r>
            <a:r>
              <a:rPr sz="2100" spc="-217" baseline="1984" dirty="0">
                <a:latin typeface="Tahoma"/>
                <a:cs typeface="Tahoma"/>
              </a:rPr>
              <a:t>|</a:t>
            </a:r>
            <a:r>
              <a:rPr sz="2100" spc="-345" baseline="1984" dirty="0">
                <a:latin typeface="Tahoma"/>
                <a:cs typeface="Tahoma"/>
              </a:rPr>
              <a:t> </a:t>
            </a:r>
            <a:r>
              <a:rPr sz="2100" b="1" i="1" spc="179" baseline="1984" dirty="0">
                <a:latin typeface="Times New Roman"/>
                <a:cs typeface="Times New Roman"/>
              </a:rPr>
              <a:t>x</a:t>
            </a:r>
            <a:r>
              <a:rPr sz="2100" spc="179" baseline="1984" dirty="0">
                <a:latin typeface="Tahoma"/>
                <a:cs typeface="Tahoma"/>
              </a:rPr>
              <a:t>)</a:t>
            </a:r>
            <a:r>
              <a:rPr sz="2100" spc="-412" baseline="1984" dirty="0">
                <a:latin typeface="Tahoma"/>
                <a:cs typeface="Tahoma"/>
              </a:rPr>
              <a:t> </a:t>
            </a:r>
            <a:r>
              <a:rPr sz="2100" baseline="1984" dirty="0">
                <a:latin typeface="Lucida Sans Unicode"/>
                <a:cs typeface="Lucida Sans Unicode"/>
              </a:rPr>
              <a:t>+</a:t>
            </a:r>
            <a:r>
              <a:rPr sz="2100" spc="-352" baseline="1984" dirty="0">
                <a:latin typeface="Lucida Sans Unicode"/>
                <a:cs typeface="Lucida Sans Unicode"/>
              </a:rPr>
              <a:t> </a:t>
            </a:r>
            <a:r>
              <a:rPr sz="2100" i="1" spc="254" baseline="1984" dirty="0">
                <a:latin typeface="Cambria"/>
                <a:cs typeface="Cambria"/>
              </a:rPr>
              <a:t>λ</a:t>
            </a:r>
            <a:r>
              <a:rPr sz="2100" i="1" spc="397" baseline="1984" dirty="0">
                <a:latin typeface="Cambria"/>
                <a:cs typeface="Cambria"/>
              </a:rPr>
              <a:t> </a:t>
            </a:r>
            <a:r>
              <a:rPr sz="2100" b="1" i="1" spc="157" baseline="1984" dirty="0">
                <a:latin typeface="Times New Roman"/>
                <a:cs typeface="Times New Roman"/>
              </a:rPr>
              <a:t>w</a:t>
            </a:r>
            <a:endParaRPr sz="2100" baseline="198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27482" y="5481815"/>
            <a:ext cx="255904" cy="280035"/>
          </a:xfrm>
          <a:custGeom>
            <a:avLst/>
            <a:gdLst/>
            <a:ahLst/>
            <a:cxnLst/>
            <a:rect l="l" t="t" r="r" b="b"/>
            <a:pathLst>
              <a:path w="255904" h="280035">
                <a:moveTo>
                  <a:pt x="9042" y="0"/>
                </a:moveTo>
                <a:lnTo>
                  <a:pt x="0" y="0"/>
                </a:lnTo>
                <a:lnTo>
                  <a:pt x="0" y="279920"/>
                </a:lnTo>
                <a:lnTo>
                  <a:pt x="9042" y="279920"/>
                </a:lnTo>
                <a:lnTo>
                  <a:pt x="9042" y="0"/>
                </a:lnTo>
                <a:close/>
              </a:path>
              <a:path w="255904" h="280035">
                <a:moveTo>
                  <a:pt x="54216" y="0"/>
                </a:moveTo>
                <a:lnTo>
                  <a:pt x="45186" y="0"/>
                </a:lnTo>
                <a:lnTo>
                  <a:pt x="45186" y="279920"/>
                </a:lnTo>
                <a:lnTo>
                  <a:pt x="54216" y="279920"/>
                </a:lnTo>
                <a:lnTo>
                  <a:pt x="54216" y="0"/>
                </a:lnTo>
                <a:close/>
              </a:path>
              <a:path w="255904" h="280035">
                <a:moveTo>
                  <a:pt x="210693" y="0"/>
                </a:moveTo>
                <a:lnTo>
                  <a:pt x="201650" y="0"/>
                </a:lnTo>
                <a:lnTo>
                  <a:pt x="201650" y="279920"/>
                </a:lnTo>
                <a:lnTo>
                  <a:pt x="210693" y="279920"/>
                </a:lnTo>
                <a:lnTo>
                  <a:pt x="210693" y="0"/>
                </a:lnTo>
                <a:close/>
              </a:path>
              <a:path w="255904" h="280035">
                <a:moveTo>
                  <a:pt x="255879" y="0"/>
                </a:moveTo>
                <a:lnTo>
                  <a:pt x="246837" y="0"/>
                </a:lnTo>
                <a:lnTo>
                  <a:pt x="246837" y="279920"/>
                </a:lnTo>
                <a:lnTo>
                  <a:pt x="255879" y="279920"/>
                </a:lnTo>
                <a:lnTo>
                  <a:pt x="255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84314" y="5651437"/>
            <a:ext cx="6604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84314" y="5407701"/>
            <a:ext cx="6604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00" spc="-50" dirty="0">
                <a:latin typeface="Tahoma"/>
                <a:cs typeface="Tahoma"/>
              </a:rPr>
              <a:t>2</a:t>
            </a:r>
            <a:endParaRPr sz="8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69543" y="5388557"/>
            <a:ext cx="3099435" cy="421005"/>
          </a:xfrm>
          <a:custGeom>
            <a:avLst/>
            <a:gdLst/>
            <a:ahLst/>
            <a:cxnLst/>
            <a:rect l="l" t="t" r="r" b="b"/>
            <a:pathLst>
              <a:path w="3099434" h="421004">
                <a:moveTo>
                  <a:pt x="0" y="0"/>
                </a:moveTo>
                <a:lnTo>
                  <a:pt x="3098905" y="0"/>
                </a:lnTo>
                <a:lnTo>
                  <a:pt x="3098905" y="420722"/>
                </a:lnTo>
                <a:lnTo>
                  <a:pt x="0" y="420722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14619" y="5412232"/>
            <a:ext cx="2033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60066"/>
                </a:solidFill>
                <a:latin typeface="Arial MT"/>
                <a:cs typeface="Arial MT"/>
              </a:rPr>
              <a:t>Includes</a:t>
            </a:r>
            <a:r>
              <a:rPr sz="16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60066"/>
                </a:solidFill>
                <a:latin typeface="Arial MT"/>
                <a:cs typeface="Arial MT"/>
              </a:rPr>
              <a:t>regularization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82673" y="2818267"/>
            <a:ext cx="2643505" cy="1159510"/>
          </a:xfrm>
          <a:custGeom>
            <a:avLst/>
            <a:gdLst/>
            <a:ahLst/>
            <a:cxnLst/>
            <a:rect l="l" t="t" r="r" b="b"/>
            <a:pathLst>
              <a:path w="2643504" h="1159510">
                <a:moveTo>
                  <a:pt x="86354" y="1037423"/>
                </a:moveTo>
                <a:lnTo>
                  <a:pt x="77506" y="1038738"/>
                </a:lnTo>
                <a:lnTo>
                  <a:pt x="0" y="1143312"/>
                </a:lnTo>
                <a:lnTo>
                  <a:pt x="129178" y="1159305"/>
                </a:lnTo>
                <a:lnTo>
                  <a:pt x="136232" y="1153805"/>
                </a:lnTo>
                <a:lnTo>
                  <a:pt x="137291" y="1145258"/>
                </a:lnTo>
                <a:lnTo>
                  <a:pt x="31325" y="1145258"/>
                </a:lnTo>
                <a:lnTo>
                  <a:pt x="20195" y="1119285"/>
                </a:lnTo>
                <a:lnTo>
                  <a:pt x="68241" y="1098694"/>
                </a:lnTo>
                <a:lnTo>
                  <a:pt x="100208" y="1055564"/>
                </a:lnTo>
                <a:lnTo>
                  <a:pt x="98893" y="1046716"/>
                </a:lnTo>
                <a:lnTo>
                  <a:pt x="86354" y="1037423"/>
                </a:lnTo>
                <a:close/>
              </a:path>
              <a:path w="2643504" h="1159510">
                <a:moveTo>
                  <a:pt x="68241" y="1098694"/>
                </a:moveTo>
                <a:lnTo>
                  <a:pt x="20195" y="1119285"/>
                </a:lnTo>
                <a:lnTo>
                  <a:pt x="31325" y="1145258"/>
                </a:lnTo>
                <a:lnTo>
                  <a:pt x="42008" y="1140679"/>
                </a:lnTo>
                <a:lnTo>
                  <a:pt x="37123" y="1140679"/>
                </a:lnTo>
                <a:lnTo>
                  <a:pt x="27508" y="1118245"/>
                </a:lnTo>
                <a:lnTo>
                  <a:pt x="53751" y="1118245"/>
                </a:lnTo>
                <a:lnTo>
                  <a:pt x="68241" y="1098694"/>
                </a:lnTo>
                <a:close/>
              </a:path>
              <a:path w="2643504" h="1159510">
                <a:moveTo>
                  <a:pt x="79372" y="1124666"/>
                </a:moveTo>
                <a:lnTo>
                  <a:pt x="31325" y="1145258"/>
                </a:lnTo>
                <a:lnTo>
                  <a:pt x="137291" y="1145258"/>
                </a:lnTo>
                <a:lnTo>
                  <a:pt x="138150" y="1138317"/>
                </a:lnTo>
                <a:lnTo>
                  <a:pt x="132650" y="1131262"/>
                </a:lnTo>
                <a:lnTo>
                  <a:pt x="79372" y="1124666"/>
                </a:lnTo>
                <a:close/>
              </a:path>
              <a:path w="2643504" h="1159510">
                <a:moveTo>
                  <a:pt x="27508" y="1118245"/>
                </a:moveTo>
                <a:lnTo>
                  <a:pt x="37123" y="1140679"/>
                </a:lnTo>
                <a:lnTo>
                  <a:pt x="51545" y="1121221"/>
                </a:lnTo>
                <a:lnTo>
                  <a:pt x="27508" y="1118245"/>
                </a:lnTo>
                <a:close/>
              </a:path>
              <a:path w="2643504" h="1159510">
                <a:moveTo>
                  <a:pt x="51545" y="1121221"/>
                </a:moveTo>
                <a:lnTo>
                  <a:pt x="37123" y="1140679"/>
                </a:lnTo>
                <a:lnTo>
                  <a:pt x="42008" y="1140679"/>
                </a:lnTo>
                <a:lnTo>
                  <a:pt x="79372" y="1124666"/>
                </a:lnTo>
                <a:lnTo>
                  <a:pt x="51545" y="1121221"/>
                </a:lnTo>
                <a:close/>
              </a:path>
              <a:path w="2643504" h="1159510">
                <a:moveTo>
                  <a:pt x="2631860" y="0"/>
                </a:moveTo>
                <a:lnTo>
                  <a:pt x="68241" y="1098694"/>
                </a:lnTo>
                <a:lnTo>
                  <a:pt x="51545" y="1121221"/>
                </a:lnTo>
                <a:lnTo>
                  <a:pt x="79372" y="1124666"/>
                </a:lnTo>
                <a:lnTo>
                  <a:pt x="2642991" y="25972"/>
                </a:lnTo>
                <a:lnTo>
                  <a:pt x="2631860" y="0"/>
                </a:lnTo>
                <a:close/>
              </a:path>
              <a:path w="2643504" h="1159510">
                <a:moveTo>
                  <a:pt x="53751" y="1118245"/>
                </a:moveTo>
                <a:lnTo>
                  <a:pt x="27508" y="1118245"/>
                </a:lnTo>
                <a:lnTo>
                  <a:pt x="51545" y="1121221"/>
                </a:lnTo>
                <a:lnTo>
                  <a:pt x="53751" y="11182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69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Distributed</a:t>
            </a:r>
            <a:r>
              <a:rPr spc="-235" dirty="0"/>
              <a:t> </a:t>
            </a:r>
            <a:r>
              <a:rPr spc="-20" dirty="0"/>
              <a:t>synchronous</a:t>
            </a:r>
            <a:r>
              <a:rPr spc="-229" dirty="0"/>
              <a:t> </a:t>
            </a:r>
            <a:r>
              <a:rPr spc="-25" dirty="0"/>
              <a:t>SGD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6463" y="2341456"/>
            <a:ext cx="4891687" cy="26373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7137" y="5261864"/>
            <a:ext cx="7808595" cy="1113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139700">
              <a:lnSpc>
                <a:spcPct val="102200"/>
              </a:lnSpc>
              <a:spcBef>
                <a:spcPts val="50"/>
              </a:spcBef>
            </a:pPr>
            <a:r>
              <a:rPr sz="1800" spc="-10" dirty="0">
                <a:latin typeface="Arial MT"/>
                <a:cs typeface="Arial MT"/>
              </a:rPr>
              <a:t>ImageNet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dataset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minibatches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cause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optimization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difficulties,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when </a:t>
            </a:r>
            <a:r>
              <a:rPr sz="1800" dirty="0">
                <a:latin typeface="Arial MT"/>
                <a:cs typeface="Arial MT"/>
              </a:rPr>
              <a:t>these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addressed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trained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networks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exhibit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good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generalization.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75"/>
              </a:lnSpc>
            </a:pPr>
            <a:r>
              <a:rPr sz="1800" spc="-20" dirty="0">
                <a:latin typeface="Arial MT"/>
                <a:cs typeface="Arial MT"/>
              </a:rPr>
              <a:t>Specifically,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loss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accuracy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when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training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minibatch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Times New Roman"/>
                <a:cs typeface="Times New Roman"/>
              </a:rPr>
              <a:t>8192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 MT"/>
                <a:cs typeface="Arial MT"/>
              </a:rPr>
              <a:t>images.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17436" y="6630416"/>
            <a:ext cx="2379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https://arxiv.org/pdf/1706.02677.pdf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Regularizing</a:t>
            </a:r>
            <a:r>
              <a:rPr spc="-180" dirty="0"/>
              <a:t> </a:t>
            </a:r>
            <a:r>
              <a:rPr dirty="0"/>
              <a:t>effect</a:t>
            </a:r>
            <a:r>
              <a:rPr spc="-165" dirty="0"/>
              <a:t> </a:t>
            </a:r>
            <a:r>
              <a:rPr dirty="0"/>
              <a:t>of</a:t>
            </a:r>
            <a:r>
              <a:rPr spc="-165" dirty="0"/>
              <a:t> </a:t>
            </a:r>
            <a:r>
              <a:rPr dirty="0"/>
              <a:t>small</a:t>
            </a:r>
            <a:r>
              <a:rPr spc="-170" dirty="0"/>
              <a:t> </a:t>
            </a:r>
            <a:r>
              <a:rPr spc="-10" dirty="0"/>
              <a:t>batches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844" y="2100072"/>
            <a:ext cx="8385175" cy="46545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790" marR="812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7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Small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batches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offer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regularizing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effect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due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to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noise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added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process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3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Generalization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best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size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Small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sizes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require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small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endParaRPr sz="3200">
              <a:latin typeface="Arial MT"/>
              <a:cs typeface="Arial MT"/>
            </a:endParaRPr>
          </a:p>
          <a:p>
            <a:pPr marL="745490" marR="870585" lvl="1" indent="-281305">
              <a:lnSpc>
                <a:spcPts val="3290"/>
              </a:lnSpc>
              <a:spcBef>
                <a:spcPts val="835"/>
              </a:spcBef>
              <a:buChar char="–"/>
              <a:tabLst>
                <a:tab pos="74676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maintain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stability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due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high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variance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in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Total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run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time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high</a:t>
            </a:r>
            <a:endParaRPr sz="320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549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Due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reduced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rate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endParaRPr sz="280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645"/>
              </a:spcBef>
              <a:buChar char="–"/>
              <a:tabLst>
                <a:tab pos="745490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Requires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more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time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observe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entire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8001" y="691895"/>
            <a:ext cx="70364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spc="-155" dirty="0"/>
              <a:t> </a:t>
            </a:r>
            <a:r>
              <a:rPr dirty="0"/>
              <a:t>of</a:t>
            </a:r>
            <a:r>
              <a:rPr spc="-145" dirty="0"/>
              <a:t> </a:t>
            </a:r>
            <a:r>
              <a:rPr spc="-10" dirty="0"/>
              <a:t>minibatch</a:t>
            </a:r>
            <a:r>
              <a:rPr spc="-155" dirty="0"/>
              <a:t> </a:t>
            </a:r>
            <a:r>
              <a:rPr spc="-10" dirty="0"/>
              <a:t>information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774" y="1645920"/>
            <a:ext cx="8736965" cy="40944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9255" marR="440690" indent="-339090" algn="just">
              <a:lnSpc>
                <a:spcPts val="3820"/>
              </a:lnSpc>
              <a:spcBef>
                <a:spcPts val="240"/>
              </a:spcBef>
              <a:buChar char="•"/>
              <a:tabLst>
                <a:tab pos="3892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information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minibatch</a:t>
            </a:r>
            <a:endParaRPr sz="3200">
              <a:latin typeface="Arial MT"/>
              <a:cs typeface="Arial MT"/>
            </a:endParaRPr>
          </a:p>
          <a:p>
            <a:pPr marL="502284" algn="just">
              <a:lnSpc>
                <a:spcPct val="100000"/>
              </a:lnSpc>
              <a:spcBef>
                <a:spcPts val="42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Some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more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sensitive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sampling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error</a:t>
            </a:r>
            <a:endParaRPr sz="2800">
              <a:latin typeface="Arial MT"/>
              <a:cs typeface="Arial MT"/>
            </a:endParaRPr>
          </a:p>
          <a:p>
            <a:pPr marL="389255" marR="43180" indent="-339090" algn="just">
              <a:lnSpc>
                <a:spcPts val="3700"/>
              </a:lnSpc>
              <a:spcBef>
                <a:spcPts val="990"/>
              </a:spcBef>
              <a:buChar char="•"/>
              <a:tabLst>
                <a:tab pos="3892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g</a:t>
            </a:r>
            <a:r>
              <a:rPr sz="3200" b="1" i="1" spc="-2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robust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can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handle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smaller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sizes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like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100</a:t>
            </a:r>
            <a:endParaRPr sz="3200">
              <a:latin typeface="Times New Roman"/>
              <a:cs typeface="Times New Roman"/>
            </a:endParaRPr>
          </a:p>
          <a:p>
            <a:pPr marL="389255" marR="429895" indent="-339090" algn="just">
              <a:lnSpc>
                <a:spcPct val="100299"/>
              </a:lnSpc>
              <a:spcBef>
                <a:spcPts val="535"/>
              </a:spcBef>
              <a:buChar char="•"/>
              <a:tabLst>
                <a:tab pos="3892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Second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order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methods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using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Hessian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and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compute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updates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such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latin typeface="Times New Roman"/>
                <a:cs typeface="Times New Roman"/>
              </a:rPr>
              <a:t>H</a:t>
            </a:r>
            <a:r>
              <a:rPr sz="3150" spc="-52" baseline="23809" dirty="0">
                <a:latin typeface="Times New Roman"/>
                <a:cs typeface="Times New Roman"/>
              </a:rPr>
              <a:t>-</a:t>
            </a:r>
            <a:r>
              <a:rPr sz="3150" baseline="23809" dirty="0">
                <a:latin typeface="Times New Roman"/>
                <a:cs typeface="Times New Roman"/>
              </a:rPr>
              <a:t>1</a:t>
            </a:r>
            <a:r>
              <a:rPr sz="3150" spc="-67" baseline="23809" dirty="0">
                <a:latin typeface="Times New Roman"/>
                <a:cs typeface="Times New Roman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g</a:t>
            </a:r>
            <a:r>
              <a:rPr sz="3200" b="1" i="1" spc="-10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require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much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larger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sizes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like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10,000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95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Random</a:t>
            </a:r>
            <a:r>
              <a:rPr spc="-210" dirty="0"/>
              <a:t> </a:t>
            </a:r>
            <a:r>
              <a:rPr spc="-10" dirty="0"/>
              <a:t>selection</a:t>
            </a:r>
            <a:r>
              <a:rPr spc="-190" dirty="0"/>
              <a:t> </a:t>
            </a:r>
            <a:r>
              <a:rPr dirty="0"/>
              <a:t>of</a:t>
            </a:r>
            <a:r>
              <a:rPr spc="-175" dirty="0"/>
              <a:t> </a:t>
            </a:r>
            <a:r>
              <a:rPr spc="-10" dirty="0"/>
              <a:t>minibatches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017775"/>
            <a:ext cx="8632825" cy="47123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Crucial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select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minibatches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randomly</a:t>
            </a:r>
            <a:endParaRPr sz="3200">
              <a:latin typeface="Arial MT"/>
              <a:cs typeface="Arial MT"/>
            </a:endParaRPr>
          </a:p>
          <a:p>
            <a:pPr marL="351155" marR="401320" indent="-339090">
              <a:lnSpc>
                <a:spcPts val="3790"/>
              </a:lnSpc>
              <a:spcBef>
                <a:spcPts val="820"/>
              </a:spcBef>
              <a:buChar char="•"/>
              <a:tabLst>
                <a:tab pos="351155" algn="l"/>
                <a:tab pos="706564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Computing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expected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6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	set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samples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requires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that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independence</a:t>
            </a:r>
            <a:endParaRPr sz="3200">
              <a:latin typeface="Arial MT"/>
              <a:cs typeface="Arial MT"/>
            </a:endParaRPr>
          </a:p>
          <a:p>
            <a:pPr marL="351155" marR="240665" indent="-339090">
              <a:lnSpc>
                <a:spcPts val="379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Many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data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arranged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successive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samples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highly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correlated</a:t>
            </a:r>
            <a:endParaRPr sz="3200">
              <a:latin typeface="Arial MT"/>
              <a:cs typeface="Arial MT"/>
            </a:endParaRPr>
          </a:p>
          <a:p>
            <a:pPr marL="746125" marR="379095" lvl="1" indent="-281305">
              <a:lnSpc>
                <a:spcPts val="3290"/>
              </a:lnSpc>
              <a:spcBef>
                <a:spcPts val="72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E.g.,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blood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sample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data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five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for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each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patient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Necessary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shuffle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samples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7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data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billions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shuffle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once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419" y="6695440"/>
            <a:ext cx="4705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store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shuffled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fashion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51358" y="682751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23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24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4135">
              <a:lnSpc>
                <a:spcPct val="100000"/>
              </a:lnSpc>
              <a:spcBef>
                <a:spcPts val="100"/>
              </a:spcBef>
            </a:pPr>
            <a:r>
              <a:rPr dirty="0"/>
              <a:t>Simple</a:t>
            </a:r>
            <a:r>
              <a:rPr spc="-275" dirty="0"/>
              <a:t> </a:t>
            </a:r>
            <a:r>
              <a:rPr dirty="0"/>
              <a:t>random</a:t>
            </a:r>
            <a:r>
              <a:rPr spc="-290" dirty="0"/>
              <a:t> </a:t>
            </a:r>
            <a:r>
              <a:rPr spc="-10" dirty="0"/>
              <a:t>sampling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796655" cy="3774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ts val="377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Define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population.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Say,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has</a:t>
            </a:r>
            <a:endParaRPr sz="3200">
              <a:latin typeface="Arial MT"/>
              <a:cs typeface="Arial MT"/>
            </a:endParaRPr>
          </a:p>
          <a:p>
            <a:pPr marL="351155">
              <a:lnSpc>
                <a:spcPts val="3770"/>
              </a:lnSpc>
            </a:pPr>
            <a:r>
              <a:rPr sz="3200" dirty="0">
                <a:latin typeface="Calibri"/>
                <a:cs typeface="Calibri"/>
              </a:rPr>
              <a:t>10,000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examples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Choose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your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size: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say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latin typeface="Calibri"/>
                <a:cs typeface="Calibri"/>
              </a:rPr>
              <a:t>100</a:t>
            </a:r>
            <a:endParaRPr sz="320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List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population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assign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numbers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them</a:t>
            </a:r>
            <a:endParaRPr sz="3200">
              <a:latin typeface="Arial MT"/>
              <a:cs typeface="Arial MT"/>
            </a:endParaRPr>
          </a:p>
          <a:p>
            <a:pPr marL="351155" marR="137795" indent="-339090">
              <a:lnSpc>
                <a:spcPts val="3700"/>
              </a:lnSpc>
              <a:spcBef>
                <a:spcPts val="100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random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number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generator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generate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solidFill>
                  <a:srgbClr val="3333CC"/>
                </a:solidFill>
                <a:latin typeface="Arial MT"/>
                <a:cs typeface="Arial MT"/>
              </a:rPr>
              <a:t>a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number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latin typeface="Calibri"/>
                <a:cs typeface="Calibri"/>
              </a:rPr>
              <a:t>[1,1000]</a:t>
            </a:r>
            <a:endParaRPr sz="320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64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Select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your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sample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25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9508" y="963168"/>
            <a:ext cx="7339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4515" algn="l"/>
              </a:tabLst>
            </a:pPr>
            <a:r>
              <a:rPr spc="-25" dirty="0"/>
              <a:t>Parallelization</a:t>
            </a:r>
            <a:r>
              <a:rPr spc="-180" dirty="0"/>
              <a:t> </a:t>
            </a:r>
            <a:r>
              <a:rPr spc="-25" dirty="0"/>
              <a:t>of</a:t>
            </a:r>
            <a:r>
              <a:rPr dirty="0"/>
              <a:t>	</a:t>
            </a:r>
            <a:r>
              <a:rPr spc="-25" dirty="0"/>
              <a:t>minibatches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8284845" cy="3381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45339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computer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entire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separate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updates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over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examples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parallel</a:t>
            </a:r>
            <a:endParaRPr sz="3200">
              <a:latin typeface="Arial MT"/>
              <a:cs typeface="Arial MT"/>
            </a:endParaRPr>
          </a:p>
          <a:p>
            <a:pPr marL="747395" marR="382905" indent="-282575">
              <a:lnSpc>
                <a:spcPct val="99600"/>
              </a:lnSpc>
              <a:spcBef>
                <a:spcPts val="34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Compute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update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minimizes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Calibri"/>
                <a:cs typeface="Calibri"/>
              </a:rPr>
              <a:t>J</a:t>
            </a:r>
            <a:r>
              <a:rPr sz="2800" dirty="0">
                <a:latin typeface="Calibri"/>
                <a:cs typeface="Calibri"/>
              </a:rPr>
              <a:t>(X)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one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same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time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we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compute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update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several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other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minibatches</a:t>
            </a:r>
            <a:endParaRPr sz="2800">
              <a:latin typeface="Arial MT"/>
              <a:cs typeface="Arial MT"/>
            </a:endParaRPr>
          </a:p>
          <a:p>
            <a:pPr marL="351155" marR="5080" indent="-339090">
              <a:lnSpc>
                <a:spcPts val="3700"/>
              </a:lnSpc>
              <a:spcBef>
                <a:spcPts val="99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Synchronous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parallel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distributed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approaches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discussed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Section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latin typeface="Calibri"/>
                <a:cs typeface="Calibri"/>
              </a:rPr>
              <a:t>12.1.3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0732" y="691895"/>
            <a:ext cx="72174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SGD</a:t>
            </a:r>
            <a:r>
              <a:rPr spc="-204" dirty="0"/>
              <a:t> </a:t>
            </a:r>
            <a:r>
              <a:rPr dirty="0"/>
              <a:t>and</a:t>
            </a:r>
            <a:r>
              <a:rPr spc="-185" dirty="0"/>
              <a:t> </a:t>
            </a:r>
            <a:r>
              <a:rPr spc="-25" dirty="0"/>
              <a:t>generalization</a:t>
            </a:r>
            <a:r>
              <a:rPr spc="-190" dirty="0"/>
              <a:t> </a:t>
            </a:r>
            <a:r>
              <a:rPr spc="-10" dirty="0"/>
              <a:t>error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645920"/>
            <a:ext cx="8551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Minibatch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follows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true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813" y="2130552"/>
            <a:ext cx="3481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generalization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723" y="3202304"/>
            <a:ext cx="8869680" cy="3548379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64820">
              <a:lnSpc>
                <a:spcPct val="100000"/>
              </a:lnSpc>
              <a:spcBef>
                <a:spcPts val="65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long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repeated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5"/>
              </a:spcBef>
              <a:buChar char="•"/>
              <a:tabLst>
                <a:tab pos="351155" algn="l"/>
              </a:tabLst>
            </a:pP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Implementations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minibatch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6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Shuffle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once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pass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through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multiple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no.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times</a:t>
            </a:r>
            <a:endParaRPr sz="2800">
              <a:latin typeface="Arial MT"/>
              <a:cs typeface="Arial MT"/>
            </a:endParaRPr>
          </a:p>
          <a:p>
            <a:pPr marL="1141730" marR="624205" lvl="2" indent="-224790">
              <a:lnSpc>
                <a:spcPts val="2780"/>
              </a:lnSpc>
              <a:spcBef>
                <a:spcPts val="720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On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first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pass: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each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minibatch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computes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unbiased 	estimate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true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generalization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error</a:t>
            </a:r>
            <a:endParaRPr sz="2400">
              <a:latin typeface="Arial MT"/>
              <a:cs typeface="Arial MT"/>
            </a:endParaRPr>
          </a:p>
          <a:p>
            <a:pPr marL="1141730" marR="5080" lvl="2" indent="-224790">
              <a:lnSpc>
                <a:spcPct val="99200"/>
              </a:lnSpc>
              <a:spcBef>
                <a:spcPts val="475"/>
              </a:spcBef>
              <a:buChar char="•"/>
              <a:tabLst>
                <a:tab pos="114300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Second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pass: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estimate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more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biased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because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is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formed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resampling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values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already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used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rather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than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fair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samples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from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data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generating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distribution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5853" y="2655948"/>
            <a:ext cx="1708785" cy="3676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200" i="1" dirty="0">
                <a:latin typeface="Cambria"/>
                <a:cs typeface="Cambria"/>
              </a:rPr>
              <a:t>J</a:t>
            </a:r>
            <a:r>
              <a:rPr sz="2200" i="1" spc="-105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*(</a:t>
            </a:r>
            <a:r>
              <a:rPr sz="2250" dirty="0">
                <a:latin typeface="Symbol"/>
                <a:cs typeface="Symbol"/>
              </a:rPr>
              <a:t></a:t>
            </a:r>
            <a:r>
              <a:rPr sz="2250" spc="-254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mbria"/>
                <a:cs typeface="Cambria"/>
              </a:rPr>
              <a:t>)</a:t>
            </a:r>
            <a:r>
              <a:rPr sz="2200" spc="-235" dirty="0">
                <a:latin typeface="Cambria"/>
                <a:cs typeface="Cambria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i="1" dirty="0">
                <a:latin typeface="Cambria"/>
                <a:cs typeface="Cambria"/>
              </a:rPr>
              <a:t>E</a:t>
            </a:r>
            <a:r>
              <a:rPr sz="1875" baseline="-35555" dirty="0">
                <a:latin typeface="Cambria"/>
                <a:cs typeface="Cambria"/>
              </a:rPr>
              <a:t>(</a:t>
            </a:r>
            <a:r>
              <a:rPr sz="1875" spc="-179" baseline="-35555" dirty="0">
                <a:latin typeface="Cambria"/>
                <a:cs typeface="Cambria"/>
              </a:rPr>
              <a:t> </a:t>
            </a:r>
            <a:r>
              <a:rPr sz="1875" b="1" i="1" baseline="-35555" dirty="0">
                <a:latin typeface="Cambria"/>
                <a:cs typeface="Cambria"/>
              </a:rPr>
              <a:t>x</a:t>
            </a:r>
            <a:r>
              <a:rPr sz="1875" b="1" i="1" spc="-120" baseline="-35555" dirty="0">
                <a:latin typeface="Cambria"/>
                <a:cs typeface="Cambria"/>
              </a:rPr>
              <a:t> </a:t>
            </a:r>
            <a:r>
              <a:rPr sz="1875" spc="-15" baseline="-35555" dirty="0">
                <a:latin typeface="Cambria"/>
                <a:cs typeface="Cambria"/>
              </a:rPr>
              <a:t>,</a:t>
            </a:r>
            <a:r>
              <a:rPr sz="1875" spc="-179" baseline="-35555" dirty="0">
                <a:latin typeface="Cambria"/>
                <a:cs typeface="Cambria"/>
              </a:rPr>
              <a:t> </a:t>
            </a:r>
            <a:r>
              <a:rPr sz="1875" i="1" baseline="-35555" dirty="0">
                <a:latin typeface="Cambria"/>
                <a:cs typeface="Cambria"/>
              </a:rPr>
              <a:t>y</a:t>
            </a:r>
            <a:r>
              <a:rPr sz="1875" i="1" spc="-157" baseline="-35555" dirty="0">
                <a:latin typeface="Cambria"/>
                <a:cs typeface="Cambria"/>
              </a:rPr>
              <a:t> </a:t>
            </a:r>
            <a:r>
              <a:rPr sz="1875" spc="-37" baseline="-35555" dirty="0">
                <a:latin typeface="Cambria"/>
                <a:cs typeface="Cambria"/>
              </a:rPr>
              <a:t>)~</a:t>
            </a:r>
            <a:r>
              <a:rPr sz="1875" i="1" spc="-37" baseline="-35555" dirty="0">
                <a:latin typeface="Cambria"/>
                <a:cs typeface="Cambria"/>
              </a:rPr>
              <a:t>p</a:t>
            </a:r>
            <a:endParaRPr sz="1875" baseline="-35555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7146" y="2985796"/>
            <a:ext cx="245745" cy="16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i="1" spc="-20" dirty="0">
                <a:latin typeface="Cambria"/>
                <a:cs typeface="Cambria"/>
              </a:rPr>
              <a:t>data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5230" y="2456071"/>
            <a:ext cx="163385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700" spc="-277" baseline="-4385" dirty="0">
                <a:latin typeface="Symbol"/>
                <a:cs typeface="Symbol"/>
              </a:rPr>
              <a:t></a:t>
            </a:r>
            <a:r>
              <a:rPr sz="2200" i="1" spc="-185" dirty="0">
                <a:latin typeface="Cambria"/>
                <a:cs typeface="Cambria"/>
              </a:rPr>
              <a:t>L</a:t>
            </a:r>
            <a:r>
              <a:rPr sz="2200" spc="-185" dirty="0">
                <a:latin typeface="Cambria"/>
                <a:cs typeface="Cambria"/>
              </a:rPr>
              <a:t>(</a:t>
            </a:r>
            <a:r>
              <a:rPr sz="2200" spc="-75" dirty="0">
                <a:latin typeface="Cambria"/>
                <a:cs typeface="Cambria"/>
              </a:rPr>
              <a:t> </a:t>
            </a:r>
            <a:r>
              <a:rPr sz="2200" i="1" dirty="0">
                <a:latin typeface="Cambria"/>
                <a:cs typeface="Cambria"/>
              </a:rPr>
              <a:t>f</a:t>
            </a:r>
            <a:r>
              <a:rPr sz="2200" i="1" spc="-100" dirty="0">
                <a:latin typeface="Cambria"/>
                <a:cs typeface="Cambria"/>
              </a:rPr>
              <a:t> </a:t>
            </a:r>
            <a:r>
              <a:rPr sz="2200" dirty="0">
                <a:latin typeface="Cambria"/>
                <a:cs typeface="Cambria"/>
              </a:rPr>
              <a:t>(</a:t>
            </a:r>
            <a:r>
              <a:rPr sz="2200" b="1" i="1" dirty="0">
                <a:latin typeface="Cambria"/>
                <a:cs typeface="Cambria"/>
              </a:rPr>
              <a:t>x</a:t>
            </a:r>
            <a:r>
              <a:rPr sz="2200" dirty="0">
                <a:latin typeface="Cambria"/>
                <a:cs typeface="Cambria"/>
              </a:rPr>
              <a:t>;</a:t>
            </a:r>
            <a:r>
              <a:rPr sz="2250" dirty="0">
                <a:latin typeface="Symbol"/>
                <a:cs typeface="Symbol"/>
              </a:rPr>
              <a:t></a:t>
            </a:r>
            <a:r>
              <a:rPr sz="2250" spc="-2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Cambria"/>
                <a:cs typeface="Cambria"/>
              </a:rPr>
              <a:t>),</a:t>
            </a:r>
            <a:r>
              <a:rPr sz="2200" spc="-10" dirty="0">
                <a:latin typeface="Cambria"/>
                <a:cs typeface="Cambria"/>
              </a:rPr>
              <a:t> </a:t>
            </a:r>
            <a:r>
              <a:rPr sz="2200" i="1" spc="-100" dirty="0">
                <a:latin typeface="Cambria"/>
                <a:cs typeface="Cambria"/>
              </a:rPr>
              <a:t>y</a:t>
            </a:r>
            <a:r>
              <a:rPr sz="2200" spc="-100" dirty="0">
                <a:latin typeface="Cambria"/>
                <a:cs typeface="Cambria"/>
              </a:rPr>
              <a:t>)</a:t>
            </a:r>
            <a:r>
              <a:rPr sz="5700" spc="-150" baseline="-4385" dirty="0">
                <a:latin typeface="Symbol"/>
                <a:cs typeface="Symbol"/>
              </a:rPr>
              <a:t></a:t>
            </a:r>
            <a:endParaRPr sz="5700" baseline="-4385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3890" y="2600483"/>
            <a:ext cx="3626485" cy="567055"/>
          </a:xfrm>
          <a:custGeom>
            <a:avLst/>
            <a:gdLst/>
            <a:ahLst/>
            <a:cxnLst/>
            <a:rect l="l" t="t" r="r" b="b"/>
            <a:pathLst>
              <a:path w="3626485" h="567055">
                <a:moveTo>
                  <a:pt x="0" y="0"/>
                </a:moveTo>
                <a:lnTo>
                  <a:pt x="3626379" y="0"/>
                </a:lnTo>
                <a:lnTo>
                  <a:pt x="3626379" y="566720"/>
                </a:lnTo>
                <a:lnTo>
                  <a:pt x="0" y="566720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27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963" y="691895"/>
            <a:ext cx="8749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SGD</a:t>
            </a:r>
            <a:r>
              <a:rPr spc="-220" dirty="0"/>
              <a:t> </a:t>
            </a:r>
            <a:r>
              <a:rPr spc="-10" dirty="0"/>
              <a:t>minimizes</a:t>
            </a:r>
            <a:r>
              <a:rPr spc="-204" dirty="0"/>
              <a:t> </a:t>
            </a:r>
            <a:r>
              <a:rPr spc="-25" dirty="0"/>
              <a:t>generalization</a:t>
            </a:r>
            <a:r>
              <a:rPr spc="-204" dirty="0"/>
              <a:t> </a:t>
            </a:r>
            <a:r>
              <a:rPr spc="-10" dirty="0"/>
              <a:t>error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023" y="1639679"/>
            <a:ext cx="8735695" cy="47371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638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63855" algn="l"/>
                <a:tab pos="47752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Easiest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equivalence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online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endParaRPr sz="3200">
              <a:latin typeface="Arial MT"/>
              <a:cs typeface="Arial MT"/>
            </a:endParaRPr>
          </a:p>
          <a:p>
            <a:pPr marL="758825" lvl="1" indent="-281305">
              <a:lnSpc>
                <a:spcPct val="100000"/>
              </a:lnSpc>
              <a:spcBef>
                <a:spcPts val="565"/>
              </a:spcBef>
              <a:buChar char="–"/>
              <a:tabLst>
                <a:tab pos="758825" algn="l"/>
              </a:tabLst>
            </a:pP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Examples/minibatches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drawn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from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stream</a:t>
            </a:r>
            <a:endParaRPr sz="2800">
              <a:latin typeface="Arial MT"/>
              <a:cs typeface="Arial MT"/>
            </a:endParaRPr>
          </a:p>
          <a:p>
            <a:pPr marL="758825" marR="93980" lvl="1" indent="-281305">
              <a:lnSpc>
                <a:spcPts val="3310"/>
              </a:lnSpc>
              <a:spcBef>
                <a:spcPts val="775"/>
              </a:spcBef>
              <a:buChar char="–"/>
              <a:tabLst>
                <a:tab pos="760095" algn="l"/>
                <a:tab pos="428434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Similar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living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being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who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sees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new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example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at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each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instant</a:t>
            </a:r>
            <a:endParaRPr sz="2800">
              <a:latin typeface="Arial MT"/>
              <a:cs typeface="Arial MT"/>
            </a:endParaRPr>
          </a:p>
          <a:p>
            <a:pPr marL="1154430" marR="509905" lvl="2" indent="-224790">
              <a:lnSpc>
                <a:spcPts val="2780"/>
              </a:lnSpc>
              <a:spcBef>
                <a:spcPts val="620"/>
              </a:spcBef>
              <a:buChar char="•"/>
              <a:tabLst>
                <a:tab pos="11557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each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example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i="1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)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coming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from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data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generating 	distribution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p</a:t>
            </a:r>
            <a:r>
              <a:rPr sz="2400" baseline="-17361" dirty="0">
                <a:latin typeface="Times New Roman"/>
                <a:cs typeface="Times New Roman"/>
              </a:rPr>
              <a:t>data</a:t>
            </a:r>
            <a:r>
              <a:rPr sz="2400" spc="157" baseline="-17361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b="1" i="1" spc="-20" dirty="0">
                <a:latin typeface="Times New Roman"/>
                <a:cs typeface="Times New Roman"/>
              </a:rPr>
              <a:t>x</a:t>
            </a:r>
            <a:r>
              <a:rPr sz="2400" spc="-20" dirty="0">
                <a:latin typeface="Times New Roman"/>
                <a:cs typeface="Times New Roman"/>
              </a:rPr>
              <a:t>,</a:t>
            </a:r>
            <a:r>
              <a:rPr sz="2400" i="1" spc="-20" dirty="0">
                <a:latin typeface="Times New Roman"/>
                <a:cs typeface="Times New Roman"/>
              </a:rPr>
              <a:t>y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1833880">
              <a:lnSpc>
                <a:spcPct val="100000"/>
              </a:lnSpc>
              <a:spcBef>
                <a:spcPts val="450"/>
              </a:spcBef>
            </a:pPr>
            <a:r>
              <a:rPr sz="2000" dirty="0">
                <a:latin typeface="Arial MT"/>
                <a:cs typeface="Arial MT"/>
              </a:rPr>
              <a:t>»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Examples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never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repeated,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every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example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fair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sample</a:t>
            </a:r>
            <a:endParaRPr sz="2000">
              <a:latin typeface="Arial MT"/>
              <a:cs typeface="Arial MT"/>
            </a:endParaRPr>
          </a:p>
          <a:p>
            <a:pPr marL="363855" marR="17780" indent="-339090">
              <a:lnSpc>
                <a:spcPct val="101899"/>
              </a:lnSpc>
              <a:spcBef>
                <a:spcPts val="525"/>
              </a:spcBef>
              <a:buChar char="•"/>
              <a:tabLst>
                <a:tab pos="3638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Equivalence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easy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derive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when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x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y</a:t>
            </a:r>
            <a:r>
              <a:rPr sz="3200" i="1" spc="10" dirty="0"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are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discrete</a:t>
            </a:r>
            <a:endParaRPr sz="3200">
              <a:latin typeface="Arial MT"/>
              <a:cs typeface="Arial MT"/>
            </a:endParaRPr>
          </a:p>
          <a:p>
            <a:pPr marL="7588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588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seen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next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379" y="502919"/>
            <a:ext cx="86487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4400" spc="-35" dirty="0"/>
              <a:t>Di</a:t>
            </a:r>
            <a:r>
              <a:rPr sz="4400" spc="-35" dirty="0" err="1"/>
              <a:t>sc</a:t>
            </a:r>
            <a:r>
              <a:rPr sz="4400" spc="-30" dirty="0" err="1"/>
              <a:t>r</a:t>
            </a:r>
            <a:r>
              <a:rPr sz="4400" spc="-40" dirty="0" err="1"/>
              <a:t>e</a:t>
            </a:r>
            <a:r>
              <a:rPr sz="4400" spc="-25" dirty="0" err="1"/>
              <a:t>t</a:t>
            </a:r>
            <a:r>
              <a:rPr sz="4400" spc="-10" dirty="0" err="1"/>
              <a:t>e</a:t>
            </a:r>
            <a:r>
              <a:rPr sz="4400" spc="-35" dirty="0"/>
              <a:t> </a:t>
            </a:r>
            <a:r>
              <a:rPr sz="4400" dirty="0"/>
              <a:t>case</a:t>
            </a:r>
            <a:r>
              <a:rPr sz="4400" spc="-125" dirty="0"/>
              <a:t> </a:t>
            </a:r>
            <a:r>
              <a:rPr sz="4400" dirty="0"/>
              <a:t>with</a:t>
            </a:r>
            <a:r>
              <a:rPr sz="4400" spc="-75" dirty="0"/>
              <a:t> </a:t>
            </a:r>
            <a:r>
              <a:rPr sz="4400" dirty="0"/>
              <a:t>loss</a:t>
            </a:r>
            <a:r>
              <a:rPr sz="4400" spc="-75" dirty="0"/>
              <a:t> </a:t>
            </a:r>
            <a:r>
              <a:rPr sz="4400" spc="-10" dirty="0"/>
              <a:t>function</a:t>
            </a:r>
            <a:endParaRPr sz="1800" baseline="134259" dirty="0"/>
          </a:p>
        </p:txBody>
      </p:sp>
      <p:sp>
        <p:nvSpPr>
          <p:cNvPr id="3" name="object 3"/>
          <p:cNvSpPr txBox="1"/>
          <p:nvPr/>
        </p:nvSpPr>
        <p:spPr>
          <a:xfrm>
            <a:off x="585723" y="1271015"/>
            <a:ext cx="8510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Generalization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(in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terms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loss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function)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4813" y="1752600"/>
            <a:ext cx="3175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844" y="2312415"/>
            <a:ext cx="5103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Which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can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written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sum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844" y="3327400"/>
            <a:ext cx="3248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exact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723" y="4343400"/>
            <a:ext cx="806132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already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seen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(decomposition) demonstrated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log-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likelihood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723" y="5913120"/>
            <a:ext cx="8644890" cy="114109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Thus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holds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other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likelihood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Similar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result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b="1" i="1" dirty="0">
                <a:latin typeface="Calibri"/>
                <a:cs typeface="Calibri"/>
              </a:rPr>
              <a:t>x</a:t>
            </a:r>
            <a:r>
              <a:rPr sz="3200" b="1" i="1" spc="7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Calibri"/>
                <a:cs typeface="Calibri"/>
              </a:rPr>
              <a:t>y</a:t>
            </a:r>
            <a:r>
              <a:rPr sz="3200" i="1" spc="75" dirty="0"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continuous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51358" y="682751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28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8838" y="4118619"/>
            <a:ext cx="307340" cy="167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240029" algn="l"/>
              </a:tabLst>
            </a:pPr>
            <a:r>
              <a:rPr sz="900" i="1" spc="-50" dirty="0">
                <a:latin typeface="Cambria"/>
                <a:cs typeface="Cambria"/>
              </a:rPr>
              <a:t>x</a:t>
            </a:r>
            <a:r>
              <a:rPr sz="900" i="1" dirty="0">
                <a:latin typeface="Cambria"/>
                <a:cs typeface="Cambria"/>
              </a:rPr>
              <a:t>	</a:t>
            </a:r>
            <a:r>
              <a:rPr sz="900" i="1" spc="-50" dirty="0">
                <a:latin typeface="Cambria"/>
                <a:cs typeface="Cambria"/>
              </a:rPr>
              <a:t>y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7889" y="3730119"/>
            <a:ext cx="368363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600" i="1" dirty="0">
                <a:latin typeface="Cambria"/>
                <a:cs typeface="Cambria"/>
              </a:rPr>
              <a:t>g</a:t>
            </a:r>
            <a:r>
              <a:rPr sz="1600" i="1" spc="-45" dirty="0">
                <a:latin typeface="Cambria"/>
                <a:cs typeface="Cambria"/>
              </a:rPr>
              <a:t> </a:t>
            </a:r>
            <a:r>
              <a:rPr sz="1600" dirty="0">
                <a:latin typeface="Symbol"/>
                <a:cs typeface="Symbol"/>
              </a:rPr>
              <a:t></a:t>
            </a:r>
            <a:r>
              <a:rPr sz="1600" spc="-10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Symbol"/>
                <a:cs typeface="Symbol"/>
              </a:rPr>
              <a:t></a:t>
            </a:r>
            <a:r>
              <a:rPr sz="1600" i="1" dirty="0">
                <a:latin typeface="Cambria"/>
                <a:cs typeface="Cambria"/>
              </a:rPr>
              <a:t>J</a:t>
            </a:r>
            <a:r>
              <a:rPr sz="1600" i="1" spc="-55" dirty="0">
                <a:latin typeface="Cambria"/>
                <a:cs typeface="Cambria"/>
              </a:rPr>
              <a:t> </a:t>
            </a:r>
            <a:r>
              <a:rPr sz="1600" spc="-10" dirty="0">
                <a:latin typeface="Cambria"/>
                <a:cs typeface="Cambria"/>
              </a:rPr>
              <a:t>*(</a:t>
            </a:r>
            <a:r>
              <a:rPr sz="1650" spc="-10" dirty="0">
                <a:latin typeface="Symbol"/>
                <a:cs typeface="Symbol"/>
              </a:rPr>
              <a:t></a:t>
            </a:r>
            <a:r>
              <a:rPr sz="1650" spc="-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mbria"/>
                <a:cs typeface="Cambria"/>
              </a:rPr>
              <a:t>)</a:t>
            </a:r>
            <a:r>
              <a:rPr sz="1600" spc="-130" dirty="0">
                <a:latin typeface="Cambria"/>
                <a:cs typeface="Cambria"/>
              </a:rPr>
              <a:t> </a:t>
            </a:r>
            <a:r>
              <a:rPr sz="1600" dirty="0">
                <a:latin typeface="Symbol"/>
                <a:cs typeface="Symbol"/>
              </a:rPr>
              <a:t>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3600" spc="75" baseline="-8101" dirty="0">
                <a:latin typeface="Symbol"/>
                <a:cs typeface="Symbol"/>
              </a:rPr>
              <a:t></a:t>
            </a:r>
            <a:r>
              <a:rPr sz="1600" i="1" spc="50" dirty="0">
                <a:latin typeface="Cambria"/>
                <a:cs typeface="Cambria"/>
              </a:rPr>
              <a:t>p</a:t>
            </a:r>
            <a:r>
              <a:rPr sz="1350" i="1" spc="75" baseline="-37037" dirty="0">
                <a:latin typeface="Cambria"/>
                <a:cs typeface="Cambria"/>
              </a:rPr>
              <a:t>data</a:t>
            </a:r>
            <a:r>
              <a:rPr sz="1600" spc="50" dirty="0">
                <a:latin typeface="Cambria"/>
                <a:cs typeface="Cambria"/>
              </a:rPr>
              <a:t>(</a:t>
            </a:r>
            <a:r>
              <a:rPr sz="1600" i="1" spc="50" dirty="0">
                <a:latin typeface="Cambria"/>
                <a:cs typeface="Cambria"/>
              </a:rPr>
              <a:t>x</a:t>
            </a:r>
            <a:r>
              <a:rPr sz="1600" spc="50" dirty="0">
                <a:latin typeface="Cambria"/>
                <a:cs typeface="Cambria"/>
              </a:rPr>
              <a:t>,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i="1" spc="-10" dirty="0">
                <a:latin typeface="Cambria"/>
                <a:cs typeface="Cambria"/>
              </a:rPr>
              <a:t>y</a:t>
            </a:r>
            <a:r>
              <a:rPr sz="1600" spc="-10" dirty="0">
                <a:latin typeface="Cambria"/>
                <a:cs typeface="Cambria"/>
              </a:rPr>
              <a:t>)</a:t>
            </a:r>
            <a:r>
              <a:rPr sz="1600" spc="-10" dirty="0">
                <a:latin typeface="Symbol"/>
                <a:cs typeface="Symbol"/>
              </a:rPr>
              <a:t></a:t>
            </a:r>
            <a:r>
              <a:rPr sz="1425" spc="-15" baseline="-35087" dirty="0">
                <a:latin typeface="Symbol"/>
                <a:cs typeface="Symbol"/>
              </a:rPr>
              <a:t></a:t>
            </a:r>
            <a:r>
              <a:rPr sz="1425" spc="-120" baseline="-35087" dirty="0">
                <a:latin typeface="Times New Roman"/>
                <a:cs typeface="Times New Roman"/>
              </a:rPr>
              <a:t> </a:t>
            </a:r>
            <a:r>
              <a:rPr sz="1600" i="1" spc="-60" dirty="0">
                <a:latin typeface="Cambria"/>
                <a:cs typeface="Cambria"/>
              </a:rPr>
              <a:t>L</a:t>
            </a:r>
            <a:r>
              <a:rPr sz="1600" spc="-60" dirty="0">
                <a:latin typeface="Cambria"/>
                <a:cs typeface="Cambria"/>
              </a:rPr>
              <a:t>(</a:t>
            </a:r>
            <a:r>
              <a:rPr sz="1600" spc="-40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f</a:t>
            </a:r>
            <a:r>
              <a:rPr sz="1600" i="1" spc="-9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(</a:t>
            </a:r>
            <a:r>
              <a:rPr sz="1600" b="1" i="1" dirty="0">
                <a:latin typeface="Cambria"/>
                <a:cs typeface="Cambria"/>
              </a:rPr>
              <a:t>x</a:t>
            </a:r>
            <a:r>
              <a:rPr sz="1600" dirty="0">
                <a:latin typeface="Cambria"/>
                <a:cs typeface="Cambria"/>
              </a:rPr>
              <a:t>;</a:t>
            </a:r>
            <a:r>
              <a:rPr sz="1650" dirty="0">
                <a:latin typeface="Symbol"/>
                <a:cs typeface="Symbol"/>
              </a:rPr>
              <a:t></a:t>
            </a:r>
            <a:r>
              <a:rPr sz="1650" spc="-1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mbria"/>
                <a:cs typeface="Cambria"/>
              </a:rPr>
              <a:t>),</a:t>
            </a:r>
            <a:r>
              <a:rPr sz="1600" spc="5" dirty="0">
                <a:latin typeface="Cambria"/>
                <a:cs typeface="Cambria"/>
              </a:rPr>
              <a:t> </a:t>
            </a:r>
            <a:r>
              <a:rPr sz="1600" i="1" spc="-25" dirty="0">
                <a:latin typeface="Cambria"/>
                <a:cs typeface="Cambria"/>
              </a:rPr>
              <a:t>y</a:t>
            </a:r>
            <a:r>
              <a:rPr sz="1600" spc="-25" dirty="0">
                <a:latin typeface="Cambria"/>
                <a:cs typeface="Cambria"/>
              </a:rPr>
              <a:t>)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33590" y="3806137"/>
            <a:ext cx="3702050" cy="520065"/>
          </a:xfrm>
          <a:custGeom>
            <a:avLst/>
            <a:gdLst/>
            <a:ahLst/>
            <a:cxnLst/>
            <a:rect l="l" t="t" r="r" b="b"/>
            <a:pathLst>
              <a:path w="3702050" h="520064">
                <a:moveTo>
                  <a:pt x="0" y="0"/>
                </a:moveTo>
                <a:lnTo>
                  <a:pt x="3701732" y="0"/>
                </a:lnTo>
                <a:lnTo>
                  <a:pt x="3701732" y="519624"/>
                </a:lnTo>
                <a:lnTo>
                  <a:pt x="0" y="519624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1415" y="3117658"/>
            <a:ext cx="30924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40665" algn="l"/>
              </a:tabLst>
            </a:pPr>
            <a:r>
              <a:rPr sz="950" i="1" spc="-50" dirty="0">
                <a:latin typeface="Cambria"/>
                <a:cs typeface="Cambria"/>
              </a:rPr>
              <a:t>x</a:t>
            </a:r>
            <a:r>
              <a:rPr sz="950" i="1" dirty="0">
                <a:latin typeface="Cambria"/>
                <a:cs typeface="Cambria"/>
              </a:rPr>
              <a:t>	</a:t>
            </a:r>
            <a:r>
              <a:rPr sz="950" i="1" spc="-50" dirty="0">
                <a:latin typeface="Cambria"/>
                <a:cs typeface="Cambria"/>
              </a:rPr>
              <a:t>y</a:t>
            </a:r>
            <a:endParaRPr sz="9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8994" y="2724151"/>
            <a:ext cx="306768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latin typeface="Cambria"/>
                <a:cs typeface="Cambria"/>
              </a:rPr>
              <a:t>J</a:t>
            </a:r>
            <a:r>
              <a:rPr sz="1600" i="1" spc="-1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*(</a:t>
            </a:r>
            <a:r>
              <a:rPr sz="1650" dirty="0">
                <a:latin typeface="Symbol"/>
                <a:cs typeface="Symbol"/>
              </a:rPr>
              <a:t></a:t>
            </a:r>
            <a:r>
              <a:rPr sz="1650" spc="-1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mbria"/>
                <a:cs typeface="Cambria"/>
              </a:rPr>
              <a:t>)</a:t>
            </a:r>
            <a:r>
              <a:rPr sz="1600" spc="-130" dirty="0">
                <a:latin typeface="Cambria"/>
                <a:cs typeface="Cambria"/>
              </a:rPr>
              <a:t> </a:t>
            </a:r>
            <a:r>
              <a:rPr sz="1600" dirty="0">
                <a:latin typeface="Symbol"/>
                <a:cs typeface="Symbol"/>
              </a:rPr>
              <a:t>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3675" baseline="-6802" dirty="0">
                <a:latin typeface="Symbol"/>
                <a:cs typeface="Symbol"/>
              </a:rPr>
              <a:t></a:t>
            </a:r>
            <a:r>
              <a:rPr sz="1600" i="1" dirty="0">
                <a:latin typeface="Cambria"/>
                <a:cs typeface="Cambria"/>
              </a:rPr>
              <a:t>p</a:t>
            </a:r>
            <a:r>
              <a:rPr sz="1425" i="1" baseline="-35087" dirty="0">
                <a:latin typeface="Cambria"/>
                <a:cs typeface="Cambria"/>
              </a:rPr>
              <a:t>data</a:t>
            </a:r>
            <a:r>
              <a:rPr sz="1600" dirty="0">
                <a:latin typeface="Cambria"/>
                <a:cs typeface="Cambria"/>
              </a:rPr>
              <a:t>(</a:t>
            </a:r>
            <a:r>
              <a:rPr sz="1600" i="1" dirty="0">
                <a:latin typeface="Cambria"/>
                <a:cs typeface="Cambria"/>
              </a:rPr>
              <a:t>x</a:t>
            </a:r>
            <a:r>
              <a:rPr sz="1600" i="1" spc="-140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,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y</a:t>
            </a:r>
            <a:r>
              <a:rPr sz="1600" dirty="0">
                <a:latin typeface="Cambria"/>
                <a:cs typeface="Cambria"/>
              </a:rPr>
              <a:t>)</a:t>
            </a:r>
            <a:r>
              <a:rPr sz="1600" i="1" dirty="0">
                <a:latin typeface="Cambria"/>
                <a:cs typeface="Cambria"/>
              </a:rPr>
              <a:t>L</a:t>
            </a:r>
            <a:r>
              <a:rPr sz="1600" dirty="0">
                <a:latin typeface="Cambria"/>
                <a:cs typeface="Cambria"/>
              </a:rPr>
              <a:t>(</a:t>
            </a:r>
            <a:r>
              <a:rPr sz="1600" spc="-10" dirty="0">
                <a:latin typeface="Cambria"/>
                <a:cs typeface="Cambria"/>
              </a:rPr>
              <a:t> </a:t>
            </a:r>
            <a:r>
              <a:rPr sz="1600" i="1" dirty="0">
                <a:latin typeface="Cambria"/>
                <a:cs typeface="Cambria"/>
              </a:rPr>
              <a:t>f</a:t>
            </a:r>
            <a:r>
              <a:rPr sz="1600" i="1" spc="-35" dirty="0">
                <a:latin typeface="Cambria"/>
                <a:cs typeface="Cambria"/>
              </a:rPr>
              <a:t> </a:t>
            </a:r>
            <a:r>
              <a:rPr sz="1600" dirty="0">
                <a:latin typeface="Cambria"/>
                <a:cs typeface="Cambria"/>
              </a:rPr>
              <a:t>(</a:t>
            </a:r>
            <a:r>
              <a:rPr sz="1600" b="1" i="1" dirty="0">
                <a:latin typeface="Cambria"/>
                <a:cs typeface="Cambria"/>
              </a:rPr>
              <a:t>x</a:t>
            </a:r>
            <a:r>
              <a:rPr sz="1600" dirty="0">
                <a:latin typeface="Cambria"/>
                <a:cs typeface="Cambria"/>
              </a:rPr>
              <a:t>;</a:t>
            </a:r>
            <a:r>
              <a:rPr sz="1650" dirty="0">
                <a:latin typeface="Symbol"/>
                <a:cs typeface="Symbol"/>
              </a:rPr>
              <a:t></a:t>
            </a:r>
            <a:r>
              <a:rPr sz="1650" spc="-1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mbria"/>
                <a:cs typeface="Cambria"/>
              </a:rPr>
              <a:t>),</a:t>
            </a:r>
            <a:r>
              <a:rPr sz="1600" spc="45" dirty="0">
                <a:latin typeface="Cambria"/>
                <a:cs typeface="Cambria"/>
              </a:rPr>
              <a:t> </a:t>
            </a:r>
            <a:r>
              <a:rPr sz="1600" i="1" spc="40" dirty="0">
                <a:latin typeface="Cambria"/>
                <a:cs typeface="Cambria"/>
              </a:rPr>
              <a:t>y</a:t>
            </a:r>
            <a:r>
              <a:rPr sz="1600" spc="40" dirty="0">
                <a:latin typeface="Cambria"/>
                <a:cs typeface="Cambria"/>
              </a:rPr>
              <a:t>)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33590" y="2801425"/>
            <a:ext cx="3099435" cy="529590"/>
          </a:xfrm>
          <a:custGeom>
            <a:avLst/>
            <a:gdLst/>
            <a:ahLst/>
            <a:cxnLst/>
            <a:rect l="l" t="t" r="r" b="b"/>
            <a:pathLst>
              <a:path w="3099435" h="529589">
                <a:moveTo>
                  <a:pt x="0" y="0"/>
                </a:moveTo>
                <a:lnTo>
                  <a:pt x="3098905" y="0"/>
                </a:lnTo>
                <a:lnTo>
                  <a:pt x="3098905" y="529043"/>
                </a:lnTo>
                <a:lnTo>
                  <a:pt x="0" y="529043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67704" y="1641404"/>
            <a:ext cx="3214370" cy="6261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3910"/>
              </a:lnSpc>
              <a:spcBef>
                <a:spcPts val="114"/>
              </a:spcBef>
              <a:tabLst>
                <a:tab pos="1696085" algn="l"/>
              </a:tabLst>
            </a:pPr>
            <a:r>
              <a:rPr sz="1950" i="1" dirty="0">
                <a:latin typeface="Cambria"/>
                <a:cs typeface="Cambria"/>
              </a:rPr>
              <a:t>J</a:t>
            </a:r>
            <a:r>
              <a:rPr sz="1950" i="1" spc="-75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*(</a:t>
            </a:r>
            <a:r>
              <a:rPr sz="2000" dirty="0">
                <a:latin typeface="Symbol"/>
                <a:cs typeface="Symbol"/>
              </a:rPr>
              <a:t>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Cambria"/>
                <a:cs typeface="Cambria"/>
              </a:rPr>
              <a:t>)</a:t>
            </a:r>
            <a:r>
              <a:rPr sz="1950" spc="-200" dirty="0">
                <a:latin typeface="Cambria"/>
                <a:cs typeface="Cambria"/>
              </a:rPr>
              <a:t> </a:t>
            </a:r>
            <a:r>
              <a:rPr sz="1950" dirty="0">
                <a:latin typeface="Symbol"/>
                <a:cs typeface="Symbol"/>
              </a:rPr>
              <a:t></a:t>
            </a:r>
            <a:r>
              <a:rPr sz="1950" spc="-85" dirty="0">
                <a:latin typeface="Times New Roman"/>
                <a:cs typeface="Times New Roman"/>
              </a:rPr>
              <a:t> </a:t>
            </a:r>
            <a:r>
              <a:rPr sz="1950" i="1" dirty="0">
                <a:latin typeface="Cambria"/>
                <a:cs typeface="Cambria"/>
              </a:rPr>
              <a:t>E</a:t>
            </a:r>
            <a:r>
              <a:rPr sz="1650" baseline="-35353" dirty="0">
                <a:latin typeface="Cambria"/>
                <a:cs typeface="Cambria"/>
              </a:rPr>
              <a:t>(</a:t>
            </a:r>
            <a:r>
              <a:rPr sz="1650" spc="-150" baseline="-35353" dirty="0">
                <a:latin typeface="Cambria"/>
                <a:cs typeface="Cambria"/>
              </a:rPr>
              <a:t> </a:t>
            </a:r>
            <a:r>
              <a:rPr sz="1650" b="1" i="1" baseline="-35353" dirty="0">
                <a:latin typeface="Cambria"/>
                <a:cs typeface="Cambria"/>
              </a:rPr>
              <a:t>x</a:t>
            </a:r>
            <a:r>
              <a:rPr sz="1650" b="1" i="1" spc="-89" baseline="-35353" dirty="0">
                <a:latin typeface="Cambria"/>
                <a:cs typeface="Cambria"/>
              </a:rPr>
              <a:t> </a:t>
            </a:r>
            <a:r>
              <a:rPr sz="1650" baseline="-35353" dirty="0">
                <a:latin typeface="Cambria"/>
                <a:cs typeface="Cambria"/>
              </a:rPr>
              <a:t>,</a:t>
            </a:r>
            <a:r>
              <a:rPr sz="1650" spc="-150" baseline="-35353" dirty="0">
                <a:latin typeface="Cambria"/>
                <a:cs typeface="Cambria"/>
              </a:rPr>
              <a:t> </a:t>
            </a:r>
            <a:r>
              <a:rPr sz="1650" i="1" baseline="-35353" dirty="0">
                <a:latin typeface="Cambria"/>
                <a:cs typeface="Cambria"/>
              </a:rPr>
              <a:t>y</a:t>
            </a:r>
            <a:r>
              <a:rPr sz="1650" i="1" spc="-120" baseline="-35353" dirty="0">
                <a:latin typeface="Cambria"/>
                <a:cs typeface="Cambria"/>
              </a:rPr>
              <a:t> </a:t>
            </a:r>
            <a:r>
              <a:rPr sz="1650" spc="-37" baseline="-35353" dirty="0">
                <a:latin typeface="Cambria"/>
                <a:cs typeface="Cambria"/>
              </a:rPr>
              <a:t>)~</a:t>
            </a:r>
            <a:r>
              <a:rPr sz="1650" i="1" spc="-37" baseline="-35353" dirty="0">
                <a:latin typeface="Cambria"/>
                <a:cs typeface="Cambria"/>
              </a:rPr>
              <a:t>p</a:t>
            </a:r>
            <a:r>
              <a:rPr sz="1650" i="1" baseline="-35353" dirty="0">
                <a:latin typeface="Cambria"/>
                <a:cs typeface="Cambria"/>
              </a:rPr>
              <a:t>	</a:t>
            </a:r>
            <a:r>
              <a:rPr sz="5100" spc="-247" baseline="-4901" dirty="0">
                <a:latin typeface="Symbol"/>
                <a:cs typeface="Symbol"/>
              </a:rPr>
              <a:t></a:t>
            </a:r>
            <a:r>
              <a:rPr sz="1950" i="1" spc="-165" dirty="0">
                <a:latin typeface="Cambria"/>
                <a:cs typeface="Cambria"/>
              </a:rPr>
              <a:t>L</a:t>
            </a:r>
            <a:r>
              <a:rPr sz="1950" spc="-165" dirty="0">
                <a:latin typeface="Cambria"/>
                <a:cs typeface="Cambria"/>
              </a:rPr>
              <a:t>(</a:t>
            </a:r>
            <a:r>
              <a:rPr sz="1950" spc="-50" dirty="0">
                <a:latin typeface="Cambria"/>
                <a:cs typeface="Cambria"/>
              </a:rPr>
              <a:t> </a:t>
            </a:r>
            <a:r>
              <a:rPr sz="1950" i="1" spc="-10" dirty="0">
                <a:latin typeface="Cambria"/>
                <a:cs typeface="Cambria"/>
              </a:rPr>
              <a:t>f</a:t>
            </a:r>
            <a:r>
              <a:rPr sz="1950" i="1" spc="-80" dirty="0">
                <a:latin typeface="Cambria"/>
                <a:cs typeface="Cambria"/>
              </a:rPr>
              <a:t> </a:t>
            </a:r>
            <a:r>
              <a:rPr sz="1950" dirty="0">
                <a:latin typeface="Cambria"/>
                <a:cs typeface="Cambria"/>
              </a:rPr>
              <a:t>(</a:t>
            </a:r>
            <a:r>
              <a:rPr sz="1950" b="1" i="1" dirty="0">
                <a:latin typeface="Cambria"/>
                <a:cs typeface="Cambria"/>
              </a:rPr>
              <a:t>x</a:t>
            </a:r>
            <a:r>
              <a:rPr sz="1950" dirty="0">
                <a:latin typeface="Cambria"/>
                <a:cs typeface="Cambria"/>
              </a:rPr>
              <a:t>;</a:t>
            </a:r>
            <a:r>
              <a:rPr sz="2000" dirty="0">
                <a:latin typeface="Symbol"/>
                <a:cs typeface="Symbol"/>
              </a:rPr>
              <a:t>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Cambria"/>
                <a:cs typeface="Cambria"/>
              </a:rPr>
              <a:t>),</a:t>
            </a:r>
            <a:r>
              <a:rPr sz="1950" spc="5" dirty="0">
                <a:latin typeface="Cambria"/>
                <a:cs typeface="Cambria"/>
              </a:rPr>
              <a:t> </a:t>
            </a:r>
            <a:r>
              <a:rPr sz="1950" i="1" spc="-25" dirty="0">
                <a:latin typeface="Cambria"/>
                <a:cs typeface="Cambria"/>
              </a:rPr>
              <a:t>y</a:t>
            </a:r>
            <a:r>
              <a:rPr sz="1950" spc="-25" dirty="0">
                <a:latin typeface="Cambria"/>
                <a:cs typeface="Cambria"/>
              </a:rPr>
              <a:t>)</a:t>
            </a:r>
            <a:r>
              <a:rPr sz="5100" spc="-37" baseline="-4901" dirty="0">
                <a:latin typeface="Symbol"/>
                <a:cs typeface="Symbol"/>
              </a:rPr>
              <a:t></a:t>
            </a:r>
            <a:endParaRPr sz="5100" baseline="-4901">
              <a:latin typeface="Symbol"/>
              <a:cs typeface="Symbol"/>
            </a:endParaRPr>
          </a:p>
          <a:p>
            <a:pPr marR="19685" algn="ctr">
              <a:lnSpc>
                <a:spcPts val="790"/>
              </a:lnSpc>
            </a:pPr>
            <a:r>
              <a:rPr sz="800" i="1" spc="-20" dirty="0">
                <a:latin typeface="Cambria"/>
                <a:cs typeface="Cambria"/>
              </a:rPr>
              <a:t>data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33590" y="1771597"/>
            <a:ext cx="3249930" cy="508634"/>
          </a:xfrm>
          <a:custGeom>
            <a:avLst/>
            <a:gdLst/>
            <a:ahLst/>
            <a:cxnLst/>
            <a:rect l="l" t="t" r="r" b="b"/>
            <a:pathLst>
              <a:path w="3249929" h="508635">
                <a:moveTo>
                  <a:pt x="0" y="0"/>
                </a:moveTo>
                <a:lnTo>
                  <a:pt x="3249612" y="0"/>
                </a:lnTo>
                <a:lnTo>
                  <a:pt x="3249612" y="508635"/>
                </a:lnTo>
                <a:lnTo>
                  <a:pt x="0" y="50863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8900" y="5336108"/>
            <a:ext cx="2893695" cy="5816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3620"/>
              </a:lnSpc>
              <a:spcBef>
                <a:spcPts val="114"/>
              </a:spcBef>
              <a:tabLst>
                <a:tab pos="1322070" algn="l"/>
              </a:tabLst>
            </a:pPr>
            <a:r>
              <a:rPr sz="1750" i="1" dirty="0">
                <a:latin typeface="Cambria"/>
                <a:cs typeface="Cambria"/>
              </a:rPr>
              <a:t>J</a:t>
            </a:r>
            <a:r>
              <a:rPr sz="1750" dirty="0">
                <a:latin typeface="Cambria"/>
                <a:cs typeface="Cambria"/>
              </a:rPr>
              <a:t>(</a:t>
            </a:r>
            <a:r>
              <a:rPr sz="1800" dirty="0">
                <a:latin typeface="Symbol"/>
                <a:cs typeface="Symbol"/>
              </a:rPr>
              <a:t>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95" dirty="0">
                <a:latin typeface="Times New Roman"/>
                <a:cs typeface="Times New Roman"/>
              </a:rPr>
              <a:t> </a:t>
            </a:r>
            <a:r>
              <a:rPr sz="1750" i="1" spc="50" dirty="0">
                <a:latin typeface="Cambria"/>
                <a:cs typeface="Cambria"/>
              </a:rPr>
              <a:t>E</a:t>
            </a:r>
            <a:r>
              <a:rPr sz="1500" b="1" i="1" spc="75" baseline="-36111" dirty="0">
                <a:latin typeface="Cambria"/>
                <a:cs typeface="Cambria"/>
              </a:rPr>
              <a:t>x</a:t>
            </a:r>
            <a:r>
              <a:rPr sz="1500" b="1" i="1" spc="-112" baseline="-36111" dirty="0">
                <a:latin typeface="Cambria"/>
                <a:cs typeface="Cambria"/>
              </a:rPr>
              <a:t> </a:t>
            </a:r>
            <a:r>
              <a:rPr sz="1500" baseline="-36111" dirty="0">
                <a:latin typeface="Cambria"/>
                <a:cs typeface="Cambria"/>
              </a:rPr>
              <a:t>,</a:t>
            </a:r>
            <a:r>
              <a:rPr sz="1500" spc="-112" baseline="-36111" dirty="0">
                <a:latin typeface="Cambria"/>
                <a:cs typeface="Cambria"/>
              </a:rPr>
              <a:t> </a:t>
            </a:r>
            <a:r>
              <a:rPr sz="1500" i="1" spc="-30" baseline="-36111" dirty="0">
                <a:latin typeface="Cambria"/>
                <a:cs typeface="Cambria"/>
              </a:rPr>
              <a:t>y</a:t>
            </a:r>
            <a:r>
              <a:rPr sz="1500" spc="-30" baseline="-36111" dirty="0">
                <a:latin typeface="Cambria"/>
                <a:cs typeface="Cambria"/>
              </a:rPr>
              <a:t>~</a:t>
            </a:r>
            <a:r>
              <a:rPr sz="1500" i="1" spc="-30" baseline="-36111" dirty="0">
                <a:latin typeface="Cambria"/>
                <a:cs typeface="Cambria"/>
              </a:rPr>
              <a:t>p</a:t>
            </a:r>
            <a:r>
              <a:rPr sz="1500" spc="-30" baseline="-33333" dirty="0">
                <a:latin typeface="Cambria"/>
                <a:cs typeface="Cambria"/>
              </a:rPr>
              <a:t>ˆ</a:t>
            </a:r>
            <a:r>
              <a:rPr sz="1500" baseline="-33333" dirty="0">
                <a:latin typeface="Cambria"/>
                <a:cs typeface="Cambria"/>
              </a:rPr>
              <a:t>	</a:t>
            </a:r>
            <a:r>
              <a:rPr sz="1750" dirty="0">
                <a:latin typeface="Cambria"/>
                <a:cs typeface="Cambria"/>
              </a:rPr>
              <a:t>log</a:t>
            </a:r>
            <a:r>
              <a:rPr sz="1750" spc="-140" dirty="0">
                <a:latin typeface="Cambria"/>
                <a:cs typeface="Cambria"/>
              </a:rPr>
              <a:t> </a:t>
            </a:r>
            <a:r>
              <a:rPr sz="1750" i="1" dirty="0">
                <a:latin typeface="Cambria"/>
                <a:cs typeface="Cambria"/>
              </a:rPr>
              <a:t>p</a:t>
            </a:r>
            <a:r>
              <a:rPr sz="1500" baseline="-36111" dirty="0">
                <a:latin typeface="Cambria"/>
                <a:cs typeface="Cambria"/>
              </a:rPr>
              <a:t>mod</a:t>
            </a:r>
            <a:r>
              <a:rPr sz="1500" i="1" baseline="-36111" dirty="0">
                <a:latin typeface="Cambria"/>
                <a:cs typeface="Cambria"/>
              </a:rPr>
              <a:t>el</a:t>
            </a:r>
            <a:r>
              <a:rPr sz="1500" i="1" spc="127" baseline="-36111" dirty="0">
                <a:latin typeface="Cambria"/>
                <a:cs typeface="Cambria"/>
              </a:rPr>
              <a:t> </a:t>
            </a:r>
            <a:r>
              <a:rPr sz="4725" spc="-240" baseline="-5291" dirty="0">
                <a:latin typeface="Symbol"/>
                <a:cs typeface="Symbol"/>
              </a:rPr>
              <a:t></a:t>
            </a:r>
            <a:r>
              <a:rPr sz="1750" b="1" i="1" spc="-160" dirty="0">
                <a:latin typeface="Cambria"/>
                <a:cs typeface="Cambria"/>
              </a:rPr>
              <a:t>x</a:t>
            </a:r>
            <a:r>
              <a:rPr sz="1750" b="1" i="1" spc="-225" dirty="0">
                <a:latin typeface="Cambria"/>
                <a:cs typeface="Cambria"/>
              </a:rPr>
              <a:t> </a:t>
            </a:r>
            <a:r>
              <a:rPr sz="1750" dirty="0">
                <a:latin typeface="Cambria"/>
                <a:cs typeface="Cambria"/>
              </a:rPr>
              <a:t>,</a:t>
            </a:r>
            <a:r>
              <a:rPr sz="1750" spc="20" dirty="0">
                <a:latin typeface="Cambria"/>
                <a:cs typeface="Cambria"/>
              </a:rPr>
              <a:t> </a:t>
            </a:r>
            <a:r>
              <a:rPr sz="1750" i="1" dirty="0">
                <a:latin typeface="Cambria"/>
                <a:cs typeface="Cambria"/>
              </a:rPr>
              <a:t>y</a:t>
            </a:r>
            <a:r>
              <a:rPr sz="1750" dirty="0">
                <a:latin typeface="Cambria"/>
                <a:cs typeface="Cambria"/>
              </a:rPr>
              <a:t>;</a:t>
            </a:r>
            <a:r>
              <a:rPr sz="1800" dirty="0">
                <a:latin typeface="Symbol"/>
                <a:cs typeface="Symbol"/>
              </a:rPr>
              <a:t></a:t>
            </a:r>
            <a:r>
              <a:rPr sz="1800" spc="-160" dirty="0">
                <a:latin typeface="Times New Roman"/>
                <a:cs typeface="Times New Roman"/>
              </a:rPr>
              <a:t> </a:t>
            </a:r>
            <a:r>
              <a:rPr sz="4725" spc="-772" baseline="-5291" dirty="0">
                <a:latin typeface="Symbol"/>
                <a:cs typeface="Symbol"/>
              </a:rPr>
              <a:t></a:t>
            </a:r>
            <a:endParaRPr sz="4725" baseline="-5291">
              <a:latin typeface="Symbol"/>
              <a:cs typeface="Symbol"/>
            </a:endParaRPr>
          </a:p>
          <a:p>
            <a:pPr marR="510540" algn="ctr">
              <a:lnSpc>
                <a:spcPts val="740"/>
              </a:lnSpc>
            </a:pPr>
            <a:r>
              <a:rPr sz="750" i="1" spc="-20" dirty="0">
                <a:latin typeface="Cambria"/>
                <a:cs typeface="Cambria"/>
              </a:rPr>
              <a:t>data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0057" y="5463910"/>
            <a:ext cx="2921635" cy="480695"/>
          </a:xfrm>
          <a:custGeom>
            <a:avLst/>
            <a:gdLst/>
            <a:ahLst/>
            <a:cxnLst/>
            <a:rect l="l" t="t" r="r" b="b"/>
            <a:pathLst>
              <a:path w="2921635" h="480695">
                <a:moveTo>
                  <a:pt x="0" y="0"/>
                </a:moveTo>
                <a:lnTo>
                  <a:pt x="2921512" y="0"/>
                </a:lnTo>
                <a:lnTo>
                  <a:pt x="2921512" y="480377"/>
                </a:lnTo>
                <a:lnTo>
                  <a:pt x="0" y="480377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04011" y="5351591"/>
            <a:ext cx="3486785" cy="584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ts val="3620"/>
              </a:lnSpc>
              <a:spcBef>
                <a:spcPts val="130"/>
              </a:spcBef>
              <a:tabLst>
                <a:tab pos="1600200" algn="l"/>
              </a:tabLst>
            </a:pPr>
            <a:r>
              <a:rPr sz="1800" dirty="0">
                <a:latin typeface="Symbol"/>
                <a:cs typeface="Symbol"/>
              </a:rPr>
              <a:t></a:t>
            </a:r>
            <a:r>
              <a:rPr sz="1575" baseline="-34391" dirty="0">
                <a:latin typeface="Symbol"/>
                <a:cs typeface="Symbol"/>
              </a:rPr>
              <a:t></a:t>
            </a:r>
            <a:r>
              <a:rPr sz="1575" spc="172" baseline="-34391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Cambria"/>
                <a:cs typeface="Cambria"/>
              </a:rPr>
              <a:t>J</a:t>
            </a:r>
            <a:r>
              <a:rPr sz="1800" dirty="0">
                <a:latin typeface="Cambria"/>
                <a:cs typeface="Cambria"/>
              </a:rPr>
              <a:t>(</a:t>
            </a:r>
            <a:r>
              <a:rPr sz="1850" dirty="0">
                <a:latin typeface="Symbol"/>
                <a:cs typeface="Symbol"/>
              </a:rPr>
              <a:t></a:t>
            </a:r>
            <a:r>
              <a:rPr sz="185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i="1" spc="55" dirty="0">
                <a:latin typeface="Cambria"/>
                <a:cs typeface="Cambria"/>
              </a:rPr>
              <a:t>E</a:t>
            </a:r>
            <a:r>
              <a:rPr sz="1575" b="1" i="1" spc="82" baseline="-34391" dirty="0">
                <a:latin typeface="Cambria"/>
                <a:cs typeface="Cambria"/>
              </a:rPr>
              <a:t>x</a:t>
            </a:r>
            <a:r>
              <a:rPr sz="1575" b="1" i="1" spc="-112" baseline="-34391" dirty="0">
                <a:latin typeface="Cambria"/>
                <a:cs typeface="Cambria"/>
              </a:rPr>
              <a:t> </a:t>
            </a:r>
            <a:r>
              <a:rPr sz="1575" baseline="-34391" dirty="0">
                <a:latin typeface="Cambria"/>
                <a:cs typeface="Cambria"/>
              </a:rPr>
              <a:t>,</a:t>
            </a:r>
            <a:r>
              <a:rPr sz="1575" spc="-157" baseline="-34391" dirty="0">
                <a:latin typeface="Cambria"/>
                <a:cs typeface="Cambria"/>
              </a:rPr>
              <a:t> </a:t>
            </a:r>
            <a:r>
              <a:rPr sz="1575" i="1" spc="-30" baseline="-34391" dirty="0">
                <a:latin typeface="Cambria"/>
                <a:cs typeface="Cambria"/>
              </a:rPr>
              <a:t>y</a:t>
            </a:r>
            <a:r>
              <a:rPr sz="1575" spc="-30" baseline="-34391" dirty="0">
                <a:latin typeface="Cambria"/>
                <a:cs typeface="Cambria"/>
              </a:rPr>
              <a:t>~</a:t>
            </a:r>
            <a:r>
              <a:rPr sz="1575" i="1" spc="-30" baseline="-34391" dirty="0">
                <a:latin typeface="Cambria"/>
                <a:cs typeface="Cambria"/>
              </a:rPr>
              <a:t>p</a:t>
            </a:r>
            <a:r>
              <a:rPr sz="1575" spc="-30" baseline="-29100" dirty="0">
                <a:latin typeface="Cambria"/>
                <a:cs typeface="Cambria"/>
              </a:rPr>
              <a:t>ˆ</a:t>
            </a:r>
            <a:r>
              <a:rPr sz="1575" baseline="-29100" dirty="0">
                <a:latin typeface="Cambria"/>
                <a:cs typeface="Cambria"/>
              </a:rPr>
              <a:t>	</a:t>
            </a:r>
            <a:r>
              <a:rPr sz="1800" dirty="0">
                <a:latin typeface="Symbol"/>
                <a:cs typeface="Symbol"/>
              </a:rPr>
              <a:t></a:t>
            </a:r>
            <a:r>
              <a:rPr sz="1575" baseline="-34391" dirty="0">
                <a:latin typeface="Symbol"/>
                <a:cs typeface="Symbol"/>
              </a:rPr>
              <a:t></a:t>
            </a:r>
            <a:r>
              <a:rPr sz="1575" spc="150" baseline="-34391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Cambria"/>
                <a:cs typeface="Cambria"/>
              </a:rPr>
              <a:t>log</a:t>
            </a:r>
            <a:r>
              <a:rPr sz="1800" spc="-145" dirty="0">
                <a:latin typeface="Cambria"/>
                <a:cs typeface="Cambria"/>
              </a:rPr>
              <a:t> </a:t>
            </a:r>
            <a:r>
              <a:rPr sz="1800" i="1" dirty="0">
                <a:latin typeface="Cambria"/>
                <a:cs typeface="Cambria"/>
              </a:rPr>
              <a:t>p</a:t>
            </a:r>
            <a:r>
              <a:rPr sz="1575" baseline="-34391" dirty="0">
                <a:latin typeface="Cambria"/>
                <a:cs typeface="Cambria"/>
              </a:rPr>
              <a:t>mod</a:t>
            </a:r>
            <a:r>
              <a:rPr sz="1575" i="1" baseline="-34391" dirty="0">
                <a:latin typeface="Cambria"/>
                <a:cs typeface="Cambria"/>
              </a:rPr>
              <a:t>el</a:t>
            </a:r>
            <a:r>
              <a:rPr sz="1575" i="1" spc="60" baseline="-34391" dirty="0">
                <a:latin typeface="Cambria"/>
                <a:cs typeface="Cambria"/>
              </a:rPr>
              <a:t> </a:t>
            </a:r>
            <a:r>
              <a:rPr sz="4725" spc="-217" baseline="-4409" dirty="0">
                <a:latin typeface="Symbol"/>
                <a:cs typeface="Symbol"/>
              </a:rPr>
              <a:t></a:t>
            </a:r>
            <a:r>
              <a:rPr sz="1800" b="1" i="1" spc="-145" dirty="0">
                <a:latin typeface="Cambria"/>
                <a:cs typeface="Cambria"/>
              </a:rPr>
              <a:t>x</a:t>
            </a:r>
            <a:r>
              <a:rPr sz="1800" b="1" i="1" spc="-225" dirty="0">
                <a:latin typeface="Cambria"/>
                <a:cs typeface="Cambria"/>
              </a:rPr>
              <a:t> </a:t>
            </a:r>
            <a:r>
              <a:rPr sz="1800" dirty="0">
                <a:latin typeface="Cambria"/>
                <a:cs typeface="Cambria"/>
              </a:rPr>
              <a:t>,</a:t>
            </a:r>
            <a:r>
              <a:rPr sz="1800" spc="-40" dirty="0">
                <a:latin typeface="Cambria"/>
                <a:cs typeface="Cambria"/>
              </a:rPr>
              <a:t> </a:t>
            </a:r>
            <a:r>
              <a:rPr sz="1800" i="1" dirty="0">
                <a:latin typeface="Cambria"/>
                <a:cs typeface="Cambria"/>
              </a:rPr>
              <a:t>y</a:t>
            </a:r>
            <a:r>
              <a:rPr sz="1800" dirty="0">
                <a:latin typeface="Cambria"/>
                <a:cs typeface="Cambria"/>
              </a:rPr>
              <a:t>;</a:t>
            </a:r>
            <a:r>
              <a:rPr sz="1850" dirty="0">
                <a:latin typeface="Symbol"/>
                <a:cs typeface="Symbol"/>
              </a:rPr>
              <a:t></a:t>
            </a:r>
            <a:r>
              <a:rPr sz="1850" spc="-170" dirty="0">
                <a:latin typeface="Times New Roman"/>
                <a:cs typeface="Times New Roman"/>
              </a:rPr>
              <a:t> </a:t>
            </a:r>
            <a:r>
              <a:rPr sz="4725" spc="-757" baseline="-4409" dirty="0">
                <a:latin typeface="Symbol"/>
                <a:cs typeface="Symbol"/>
              </a:rPr>
              <a:t></a:t>
            </a:r>
            <a:endParaRPr sz="4725" baseline="-4409">
              <a:latin typeface="Symbol"/>
              <a:cs typeface="Symbol"/>
            </a:endParaRPr>
          </a:p>
          <a:p>
            <a:pPr marR="488315" algn="ctr">
              <a:lnSpc>
                <a:spcPts val="740"/>
              </a:lnSpc>
            </a:pPr>
            <a:r>
              <a:rPr sz="750" i="1" spc="-20" dirty="0">
                <a:latin typeface="Cambria"/>
                <a:cs typeface="Cambria"/>
              </a:rPr>
              <a:t>data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08478" y="5473329"/>
            <a:ext cx="3480435" cy="474345"/>
          </a:xfrm>
          <a:custGeom>
            <a:avLst/>
            <a:gdLst/>
            <a:ahLst/>
            <a:cxnLst/>
            <a:rect l="l" t="t" r="r" b="b"/>
            <a:pathLst>
              <a:path w="3480434" h="474345">
                <a:moveTo>
                  <a:pt x="0" y="0"/>
                </a:moveTo>
                <a:lnTo>
                  <a:pt x="3480381" y="0"/>
                </a:lnTo>
                <a:lnTo>
                  <a:pt x="3480381" y="474098"/>
                </a:lnTo>
                <a:lnTo>
                  <a:pt x="0" y="474098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51977" y="5563615"/>
            <a:ext cx="402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9751" y="3755135"/>
            <a:ext cx="3275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Implies</a:t>
            </a:r>
            <a:r>
              <a:rPr sz="20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20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derivative</a:t>
            </a:r>
            <a:r>
              <a:rPr sz="20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0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660066"/>
                </a:solidFill>
                <a:latin typeface="Arial MT"/>
                <a:cs typeface="Arial MT"/>
              </a:rPr>
              <a:t>be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computed</a:t>
            </a:r>
            <a:r>
              <a:rPr sz="20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0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batches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19792" y="691895"/>
            <a:ext cx="56235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spc="-170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dirty="0"/>
              <a:t>multiple</a:t>
            </a:r>
            <a:r>
              <a:rPr spc="-165" dirty="0"/>
              <a:t> </a:t>
            </a:r>
            <a:r>
              <a:rPr spc="-10" dirty="0"/>
              <a:t>epochs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569720"/>
            <a:ext cx="8174355" cy="53949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1155" marR="405130" indent="-339090">
              <a:lnSpc>
                <a:spcPts val="3820"/>
              </a:lnSpc>
              <a:spcBef>
                <a:spcPts val="24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minimizes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generalization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when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reused</a:t>
            </a:r>
            <a:endParaRPr sz="3200">
              <a:latin typeface="Arial MT"/>
              <a:cs typeface="Arial MT"/>
            </a:endParaRPr>
          </a:p>
          <a:p>
            <a:pPr marL="746125" marR="447675" lvl="1" indent="-281305">
              <a:lnSpc>
                <a:spcPts val="3310"/>
              </a:lnSpc>
              <a:spcBef>
                <a:spcPts val="57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Yet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best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make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several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passes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through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the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4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Unless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extremely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large</a:t>
            </a:r>
            <a:endParaRPr sz="2400">
              <a:latin typeface="Arial MT"/>
              <a:cs typeface="Arial MT"/>
            </a:endParaRPr>
          </a:p>
          <a:p>
            <a:pPr marL="351155" marR="612140" indent="-339090">
              <a:lnSpc>
                <a:spcPts val="3790"/>
              </a:lnSpc>
              <a:spcBef>
                <a:spcPts val="88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multiple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epochs,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first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epoch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follows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unbiased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generalization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endParaRPr sz="320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72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Additional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epochs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provide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enough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benefit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to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decrease</a:t>
            </a:r>
            <a:r>
              <a:rPr sz="3200" spc="-1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error</a:t>
            </a:r>
            <a:endParaRPr sz="3200">
              <a:latin typeface="Arial MT"/>
              <a:cs typeface="Arial MT"/>
            </a:endParaRPr>
          </a:p>
          <a:p>
            <a:pPr marL="746125" marR="265430" lvl="1" indent="-281305">
              <a:lnSpc>
                <a:spcPts val="3310"/>
              </a:lnSpc>
              <a:spcBef>
                <a:spcPts val="700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Although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increasing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gap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between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and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testing</a:t>
            </a:r>
            <a:r>
              <a:rPr sz="2800" spc="-1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error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867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Our</a:t>
            </a:r>
            <a:r>
              <a:rPr sz="3600" spc="-95" dirty="0"/>
              <a:t> </a:t>
            </a:r>
            <a:r>
              <a:rPr sz="3600" dirty="0"/>
              <a:t>focus</a:t>
            </a:r>
            <a:r>
              <a:rPr sz="3600" spc="-90" dirty="0"/>
              <a:t> </a:t>
            </a:r>
            <a:r>
              <a:rPr sz="3600" dirty="0"/>
              <a:t>is</a:t>
            </a:r>
            <a:r>
              <a:rPr sz="3600" spc="-90" dirty="0"/>
              <a:t> </a:t>
            </a:r>
            <a:r>
              <a:rPr sz="3600" dirty="0"/>
              <a:t>on</a:t>
            </a:r>
            <a:r>
              <a:rPr sz="3600" spc="-95" dirty="0"/>
              <a:t> </a:t>
            </a:r>
            <a:r>
              <a:rPr sz="3600" dirty="0"/>
              <a:t>one</a:t>
            </a:r>
            <a:r>
              <a:rPr sz="3600" spc="-95" dirty="0"/>
              <a:t> </a:t>
            </a:r>
            <a:r>
              <a:rPr sz="3600" dirty="0"/>
              <a:t>case</a:t>
            </a:r>
            <a:r>
              <a:rPr sz="3600" spc="-95" dirty="0"/>
              <a:t> </a:t>
            </a:r>
            <a:r>
              <a:rPr sz="3600" dirty="0"/>
              <a:t>of</a:t>
            </a:r>
            <a:r>
              <a:rPr sz="3600" spc="-75" dirty="0"/>
              <a:t> </a:t>
            </a:r>
            <a:r>
              <a:rPr sz="3600" spc="-10" dirty="0"/>
              <a:t>optimization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8585200" cy="22942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28765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find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θ</a:t>
            </a:r>
            <a:r>
              <a:rPr sz="2400" b="1" spc="204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network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that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significantly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reduces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2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400" i="1" spc="-20" dirty="0">
                <a:latin typeface="Times New Roman"/>
                <a:cs typeface="Times New Roman"/>
              </a:rPr>
              <a:t>J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b="1" spc="-20" dirty="0">
                <a:latin typeface="Times New Roman"/>
                <a:cs typeface="Times New Roman"/>
              </a:rPr>
              <a:t>θ</a:t>
            </a:r>
            <a:r>
              <a:rPr sz="2400" spc="-2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746125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typically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includes:</a:t>
            </a:r>
            <a:endParaRPr sz="2800">
              <a:latin typeface="Arial MT"/>
              <a:cs typeface="Arial MT"/>
            </a:endParaRPr>
          </a:p>
          <a:p>
            <a:pPr marL="1141730" marR="5080" lvl="2" indent="-224790">
              <a:lnSpc>
                <a:spcPct val="100800"/>
              </a:lnSpc>
              <a:spcBef>
                <a:spcPts val="495"/>
              </a:spcBef>
              <a:buChar char="•"/>
              <a:tabLst>
                <a:tab pos="1143000" algn="l"/>
                <a:tab pos="632396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performance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measure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evaluated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on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	an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entire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well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additional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regularization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term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251358" y="6844362"/>
            <a:ext cx="2203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4410">
              <a:lnSpc>
                <a:spcPct val="100000"/>
              </a:lnSpc>
              <a:spcBef>
                <a:spcPts val="100"/>
              </a:spcBef>
            </a:pPr>
            <a:r>
              <a:rPr dirty="0"/>
              <a:t>Impact</a:t>
            </a:r>
            <a:r>
              <a:rPr spc="-190" dirty="0"/>
              <a:t> </a:t>
            </a:r>
            <a:r>
              <a:rPr dirty="0"/>
              <a:t>of</a:t>
            </a:r>
            <a:r>
              <a:rPr spc="-190" dirty="0"/>
              <a:t> </a:t>
            </a:r>
            <a:r>
              <a:rPr spc="-10" dirty="0"/>
              <a:t>growing</a:t>
            </a:r>
            <a:r>
              <a:rPr spc="-200" dirty="0"/>
              <a:t> </a:t>
            </a:r>
            <a:r>
              <a:rPr dirty="0"/>
              <a:t>data</a:t>
            </a:r>
            <a:r>
              <a:rPr spc="-200" dirty="0"/>
              <a:t> </a:t>
            </a:r>
            <a:r>
              <a:rPr spc="-20" dirty="0"/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776335" cy="44780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129984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Data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growing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more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rapidly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than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computing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power</a:t>
            </a:r>
            <a:endParaRPr sz="3200">
              <a:latin typeface="Arial MT"/>
              <a:cs typeface="Arial MT"/>
            </a:endParaRPr>
          </a:p>
          <a:p>
            <a:pPr marL="351155" marR="608965" indent="-339090">
              <a:lnSpc>
                <a:spcPts val="3820"/>
              </a:lnSpc>
              <a:spcBef>
                <a:spcPts val="68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More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common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example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only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once</a:t>
            </a:r>
            <a:endParaRPr sz="3200">
              <a:latin typeface="Arial MT"/>
              <a:cs typeface="Arial MT"/>
            </a:endParaRPr>
          </a:p>
          <a:p>
            <a:pPr marL="746125" marR="5080" lvl="1" indent="-281305">
              <a:lnSpc>
                <a:spcPts val="3290"/>
              </a:lnSpc>
              <a:spcBef>
                <a:spcPts val="70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Or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even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make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incomplete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pass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through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data 	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set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35"/>
              </a:spcBef>
              <a:buChar char="•"/>
              <a:tabLst>
                <a:tab pos="351155" algn="l"/>
                <a:tab pos="46482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overfit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issue</a:t>
            </a:r>
            <a:endParaRPr sz="3200">
              <a:latin typeface="Arial MT"/>
              <a:cs typeface="Arial MT"/>
            </a:endParaRPr>
          </a:p>
          <a:p>
            <a:pPr marL="746125" marR="316865" lvl="1" indent="-281305">
              <a:lnSpc>
                <a:spcPts val="3310"/>
              </a:lnSpc>
              <a:spcBef>
                <a:spcPts val="815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Underfitting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computational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efficiency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become 	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predominant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concerns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871168" y="670720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148205" marR="5080" indent="-2120265">
              <a:lnSpc>
                <a:spcPts val="5180"/>
              </a:lnSpc>
              <a:spcBef>
                <a:spcPts val="300"/>
              </a:spcBef>
            </a:pPr>
            <a:r>
              <a:rPr spc="-20" dirty="0"/>
              <a:t>Challenges</a:t>
            </a:r>
            <a:r>
              <a:rPr spc="-180" dirty="0"/>
              <a:t> </a:t>
            </a:r>
            <a:r>
              <a:rPr dirty="0"/>
              <a:t>in</a:t>
            </a:r>
            <a:r>
              <a:rPr spc="-175" dirty="0"/>
              <a:t> </a:t>
            </a:r>
            <a:r>
              <a:rPr dirty="0"/>
              <a:t>Neural</a:t>
            </a:r>
            <a:r>
              <a:rPr spc="-165" dirty="0"/>
              <a:t> </a:t>
            </a:r>
            <a:r>
              <a:rPr spc="-10" dirty="0"/>
              <a:t>Network Optimization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871168" y="670720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7800" y="466343"/>
            <a:ext cx="714551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400" dirty="0">
                <a:solidFill>
                  <a:srgbClr val="FF0000"/>
                </a:solidFill>
                <a:latin typeface="Arial MT"/>
                <a:cs typeface="Arial MT"/>
              </a:rPr>
              <a:t>Topics</a:t>
            </a:r>
            <a:r>
              <a:rPr sz="4400" spc="-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4400" spc="-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20" dirty="0">
                <a:solidFill>
                  <a:srgbClr val="FF0000"/>
                </a:solidFill>
                <a:latin typeface="Arial MT"/>
                <a:cs typeface="Arial MT"/>
              </a:rPr>
              <a:t>Optimization</a:t>
            </a:r>
            <a:r>
              <a:rPr sz="4400" spc="-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4400" spc="-1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25" dirty="0">
                <a:solidFill>
                  <a:srgbClr val="FF0000"/>
                </a:solidFill>
                <a:latin typeface="Arial MT"/>
                <a:cs typeface="Arial MT"/>
              </a:rPr>
              <a:t>DL</a:t>
            </a:r>
            <a:endParaRPr sz="4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723" y="1187704"/>
            <a:ext cx="7727950" cy="4930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Importance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of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machine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35052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How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differs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from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350520" algn="l"/>
              </a:tabLst>
            </a:pPr>
            <a:r>
              <a:rPr sz="2800" spc="-10" dirty="0">
                <a:solidFill>
                  <a:srgbClr val="0C17C2"/>
                </a:solidFill>
                <a:latin typeface="Arial MT"/>
                <a:cs typeface="Arial MT"/>
              </a:rPr>
              <a:t>Challenges</a:t>
            </a:r>
            <a:r>
              <a:rPr sz="2800" spc="-135" dirty="0">
                <a:solidFill>
                  <a:srgbClr val="0C17C2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C17C2"/>
                </a:solidFill>
                <a:latin typeface="Arial MT"/>
                <a:cs typeface="Arial MT"/>
              </a:rPr>
              <a:t>in</a:t>
            </a:r>
            <a:r>
              <a:rPr sz="2800" spc="-130" dirty="0">
                <a:solidFill>
                  <a:srgbClr val="0C17C2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C17C2"/>
                </a:solidFill>
                <a:latin typeface="Arial MT"/>
                <a:cs typeface="Arial MT"/>
              </a:rPr>
              <a:t>neural</a:t>
            </a:r>
            <a:r>
              <a:rPr sz="2800" spc="-120" dirty="0">
                <a:solidFill>
                  <a:srgbClr val="0C17C2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C17C2"/>
                </a:solidFill>
                <a:latin typeface="Arial MT"/>
                <a:cs typeface="Arial MT"/>
              </a:rPr>
              <a:t>network</a:t>
            </a:r>
            <a:r>
              <a:rPr sz="2800" spc="-135" dirty="0">
                <a:solidFill>
                  <a:srgbClr val="0C17C2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C17C2"/>
                </a:solidFill>
                <a:latin typeface="Arial MT"/>
                <a:cs typeface="Arial MT"/>
              </a:rPr>
              <a:t>optimization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35052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Basic</a:t>
            </a:r>
            <a:r>
              <a:rPr sz="28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Parameter</a:t>
            </a:r>
            <a:r>
              <a:rPr sz="2800" spc="-15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initialization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adaptive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rates</a:t>
            </a:r>
            <a:endParaRPr sz="2800" dirty="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916305" algn="l"/>
              </a:tabLst>
            </a:pP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AdaGrad,</a:t>
            </a:r>
            <a:r>
              <a:rPr sz="24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RMSPro,</a:t>
            </a:r>
            <a:r>
              <a:rPr sz="24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808080"/>
                </a:solidFill>
                <a:latin typeface="Arial MT"/>
                <a:cs typeface="Arial MT"/>
              </a:rPr>
              <a:t>Adam</a:t>
            </a:r>
            <a:endParaRPr sz="2400" dirty="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916305" algn="l"/>
              </a:tabLst>
            </a:pP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Choosing</a:t>
            </a:r>
            <a:r>
              <a:rPr sz="24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808080"/>
                </a:solidFill>
                <a:latin typeface="Arial MT"/>
                <a:cs typeface="Arial MT"/>
              </a:rPr>
              <a:t>the</a:t>
            </a:r>
            <a:r>
              <a:rPr sz="24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808080"/>
                </a:solidFill>
                <a:latin typeface="Arial MT"/>
                <a:cs typeface="Arial MT"/>
              </a:rPr>
              <a:t>right</a:t>
            </a:r>
            <a:r>
              <a:rPr sz="24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4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algorithm</a:t>
            </a:r>
            <a:endParaRPr sz="24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2800" dirty="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50520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2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2130" y="615695"/>
            <a:ext cx="7154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Optimization</a:t>
            </a:r>
            <a:r>
              <a:rPr spc="-155" dirty="0"/>
              <a:t> </a:t>
            </a:r>
            <a:r>
              <a:rPr dirty="0"/>
              <a:t>is</a:t>
            </a:r>
            <a:r>
              <a:rPr spc="-155" dirty="0"/>
              <a:t> </a:t>
            </a:r>
            <a:r>
              <a:rPr dirty="0"/>
              <a:t>a</a:t>
            </a:r>
            <a:r>
              <a:rPr spc="-150" dirty="0"/>
              <a:t> </a:t>
            </a:r>
            <a:r>
              <a:rPr dirty="0"/>
              <a:t>difficult</a:t>
            </a:r>
            <a:r>
              <a:rPr spc="-145" dirty="0"/>
              <a:t> </a:t>
            </a:r>
            <a:r>
              <a:rPr spc="-20" dirty="0"/>
              <a:t>task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417610"/>
            <a:ext cx="8693785" cy="15087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extremely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task</a:t>
            </a:r>
            <a:endParaRPr sz="3200">
              <a:latin typeface="Arial MT"/>
              <a:cs typeface="Arial MT"/>
            </a:endParaRPr>
          </a:p>
          <a:p>
            <a:pPr marL="747395" marR="5080" indent="-282575">
              <a:lnSpc>
                <a:spcPts val="3310"/>
              </a:lnSpc>
              <a:spcBef>
                <a:spcPts val="695"/>
              </a:spcBef>
              <a:tabLst>
                <a:tab pos="595630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Traditional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ML: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careful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design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objective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constraints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ensure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convex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844" y="4506976"/>
            <a:ext cx="7942580" cy="8699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95275" marR="5080" indent="-282575">
              <a:lnSpc>
                <a:spcPts val="3290"/>
              </a:lnSpc>
              <a:spcBef>
                <a:spcPts val="26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neural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networks,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must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confront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nonconvex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case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887" y="5468620"/>
            <a:ext cx="2863425" cy="14379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533" y="2906607"/>
            <a:ext cx="2185246" cy="160125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588067" y="2972540"/>
            <a:ext cx="1677035" cy="1392555"/>
            <a:chOff x="3588067" y="2972540"/>
            <a:chExt cx="1677035" cy="1392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4049" y="3092109"/>
              <a:ext cx="1489405" cy="11986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92777" y="2977250"/>
              <a:ext cx="1667510" cy="1383665"/>
            </a:xfrm>
            <a:custGeom>
              <a:avLst/>
              <a:gdLst/>
              <a:ahLst/>
              <a:cxnLst/>
              <a:rect l="l" t="t" r="r" b="b"/>
              <a:pathLst>
                <a:path w="1667510" h="1383664">
                  <a:moveTo>
                    <a:pt x="0" y="0"/>
                  </a:moveTo>
                  <a:lnTo>
                    <a:pt x="1667192" y="0"/>
                  </a:lnTo>
                  <a:lnTo>
                    <a:pt x="1667192" y="1383048"/>
                  </a:lnTo>
                  <a:lnTo>
                    <a:pt x="0" y="1383048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7079" y="5468620"/>
            <a:ext cx="1959187" cy="139246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871168" y="670720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775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Challenges</a:t>
            </a:r>
            <a:r>
              <a:rPr spc="-155" dirty="0"/>
              <a:t> </a:t>
            </a:r>
            <a:r>
              <a:rPr dirty="0"/>
              <a:t>in</a:t>
            </a:r>
            <a:r>
              <a:rPr spc="-155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021114"/>
            <a:ext cx="8039100" cy="50507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Summary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challenges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972819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Ill-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conditioning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9728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Local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minima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972819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Plateaus,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saddle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other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flat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regions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9728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Cliffs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exploding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gradients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972819" algn="l"/>
              </a:tabLst>
            </a:pPr>
            <a:r>
              <a:rPr sz="2800" spc="-35" dirty="0">
                <a:solidFill>
                  <a:srgbClr val="336600"/>
                </a:solidFill>
                <a:latin typeface="Arial MT"/>
                <a:cs typeface="Arial MT"/>
              </a:rPr>
              <a:t>Long-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term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dependencies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972819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Inexact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gradients</a:t>
            </a:r>
            <a:endParaRPr sz="2800">
              <a:latin typeface="Arial MT"/>
              <a:cs typeface="Arial MT"/>
            </a:endParaRPr>
          </a:p>
          <a:p>
            <a:pPr marL="973455" marR="62865" lvl="1" indent="-452120">
              <a:lnSpc>
                <a:spcPts val="3290"/>
              </a:lnSpc>
              <a:spcBef>
                <a:spcPts val="815"/>
              </a:spcBef>
              <a:buAutoNum type="arabicPeriod"/>
              <a:tabLst>
                <a:tab pos="97345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Poor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correspondence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between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local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&amp;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global structure</a:t>
            </a:r>
            <a:endParaRPr sz="2800">
              <a:latin typeface="Arial MT"/>
              <a:cs typeface="Arial MT"/>
            </a:endParaRPr>
          </a:p>
          <a:p>
            <a:pPr marL="972819" lvl="1" indent="-451484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972819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Theoretical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limits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1988" y="691895"/>
            <a:ext cx="78632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120" dirty="0"/>
              <a:t> </a:t>
            </a:r>
            <a:r>
              <a:rPr spc="-30" dirty="0"/>
              <a:t>Ill-</a:t>
            </a:r>
            <a:r>
              <a:rPr spc="-25" dirty="0"/>
              <a:t>conditioning</a:t>
            </a:r>
            <a:r>
              <a:rPr spc="-13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dirty="0"/>
              <a:t>the</a:t>
            </a:r>
            <a:r>
              <a:rPr spc="-135" dirty="0"/>
              <a:t> </a:t>
            </a:r>
            <a:r>
              <a:rPr spc="-10" dirty="0"/>
              <a:t>Hessian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496568"/>
            <a:ext cx="8790305" cy="1493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23304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Even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when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optimizing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convex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functions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one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ill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conditioned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Hessian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matrix,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latin typeface="Times New Roman"/>
                <a:cs typeface="Times New Roman"/>
              </a:rPr>
              <a:t>H</a:t>
            </a:r>
            <a:endParaRPr sz="28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45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Very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general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problem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optimization,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convex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or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81001" y="3120770"/>
            <a:ext cx="6204585" cy="3799840"/>
            <a:chOff x="2081001" y="3120770"/>
            <a:chExt cx="6204585" cy="37998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2789" y="3169337"/>
              <a:ext cx="6084588" cy="36574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85710" y="3125479"/>
              <a:ext cx="6195060" cy="3790315"/>
            </a:xfrm>
            <a:custGeom>
              <a:avLst/>
              <a:gdLst/>
              <a:ahLst/>
              <a:cxnLst/>
              <a:rect l="l" t="t" r="r" b="b"/>
              <a:pathLst>
                <a:path w="6195059" h="3790315">
                  <a:moveTo>
                    <a:pt x="0" y="0"/>
                  </a:moveTo>
                  <a:lnTo>
                    <a:pt x="6194672" y="0"/>
                  </a:lnTo>
                  <a:lnTo>
                    <a:pt x="6194672" y="3789917"/>
                  </a:lnTo>
                  <a:lnTo>
                    <a:pt x="0" y="3789917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43496" y="6931152"/>
            <a:ext cx="360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Source: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https://slideplayer.com/slide/4916524/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6291" y="691895"/>
            <a:ext cx="5894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</a:t>
            </a:r>
            <a:r>
              <a:rPr spc="-165" dirty="0"/>
              <a:t> </a:t>
            </a:r>
            <a:r>
              <a:rPr dirty="0"/>
              <a:t>of</a:t>
            </a:r>
            <a:r>
              <a:rPr spc="-160" dirty="0"/>
              <a:t> </a:t>
            </a:r>
            <a:r>
              <a:rPr spc="-25" dirty="0"/>
              <a:t>Ill-</a:t>
            </a:r>
            <a:r>
              <a:rPr spc="-10" dirty="0"/>
              <a:t>conditioning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496568"/>
            <a:ext cx="8845550" cy="1493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Causes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stuck: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even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very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small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steps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cause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increase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45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step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–</a:t>
            </a:r>
            <a:r>
              <a:rPr sz="2800" spc="-25" dirty="0">
                <a:latin typeface="Times New Roman"/>
                <a:cs typeface="Times New Roman"/>
              </a:rPr>
              <a:t>ε</a:t>
            </a:r>
            <a:r>
              <a:rPr sz="2800" b="1" i="1" spc="-25" dirty="0"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9838" y="3043935"/>
            <a:ext cx="29260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will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add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cost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844" y="3552952"/>
            <a:ext cx="66744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Ill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conditioning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becomes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problem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444" y="4049776"/>
            <a:ext cx="8310880" cy="25984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19405" marR="30480" indent="-281305">
              <a:lnSpc>
                <a:spcPts val="3290"/>
              </a:lnSpc>
              <a:spcBef>
                <a:spcPts val="265"/>
              </a:spcBef>
              <a:buChar char="–"/>
              <a:tabLst>
                <a:tab pos="32067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determine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whether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ill-conditioning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detrimental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monitor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g</a:t>
            </a:r>
            <a:r>
              <a:rPr sz="2700" i="1" baseline="24691" dirty="0">
                <a:latin typeface="Times New Roman"/>
                <a:cs typeface="Times New Roman"/>
              </a:rPr>
              <a:t>T</a:t>
            </a:r>
            <a:r>
              <a:rPr sz="2800" i="1" dirty="0">
                <a:latin typeface="Times New Roman"/>
                <a:cs typeface="Times New Roman"/>
              </a:rPr>
              <a:t>g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g</a:t>
            </a:r>
            <a:r>
              <a:rPr sz="2700" i="1" baseline="24691" dirty="0">
                <a:latin typeface="Times New Roman"/>
                <a:cs typeface="Times New Roman"/>
              </a:rPr>
              <a:t>T</a:t>
            </a:r>
            <a:r>
              <a:rPr sz="2800" i="1" dirty="0">
                <a:latin typeface="Times New Roman"/>
                <a:cs typeface="Times New Roman"/>
              </a:rPr>
              <a:t>Hg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terms</a:t>
            </a:r>
            <a:endParaRPr sz="2800">
              <a:latin typeface="Arial MT"/>
              <a:cs typeface="Arial MT"/>
            </a:endParaRPr>
          </a:p>
          <a:p>
            <a:pPr marL="715010" marR="485140" lvl="1" indent="-224790">
              <a:lnSpc>
                <a:spcPct val="100800"/>
              </a:lnSpc>
              <a:spcBef>
                <a:spcPts val="420"/>
              </a:spcBef>
              <a:buChar char="•"/>
              <a:tabLst>
                <a:tab pos="71628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norm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doesn’t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shrink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but</a:t>
            </a:r>
            <a:r>
              <a:rPr sz="2400" spc="-13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g</a:t>
            </a:r>
            <a:r>
              <a:rPr sz="2400" i="1" baseline="24305" dirty="0">
                <a:latin typeface="Times New Roman"/>
                <a:cs typeface="Times New Roman"/>
              </a:rPr>
              <a:t>T</a:t>
            </a:r>
            <a:r>
              <a:rPr sz="2400" i="1" dirty="0">
                <a:latin typeface="Times New Roman"/>
                <a:cs typeface="Times New Roman"/>
              </a:rPr>
              <a:t>Hg</a:t>
            </a:r>
            <a:r>
              <a:rPr sz="2400" i="1" spc="-5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grows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order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of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magnitude</a:t>
            </a:r>
            <a:endParaRPr sz="2400">
              <a:latin typeface="Arial MT"/>
              <a:cs typeface="Arial MT"/>
            </a:endParaRPr>
          </a:p>
          <a:p>
            <a:pPr marL="319405" marR="910590" indent="-281305">
              <a:lnSpc>
                <a:spcPts val="3310"/>
              </a:lnSpc>
              <a:spcBef>
                <a:spcPts val="760"/>
              </a:spcBef>
              <a:buChar char="–"/>
              <a:tabLst>
                <a:tab pos="32067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becomes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very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slow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despite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strong 	gradient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60285" y="2290285"/>
            <a:ext cx="2668905" cy="339090"/>
          </a:xfrm>
          <a:custGeom>
            <a:avLst/>
            <a:gdLst/>
            <a:ahLst/>
            <a:cxnLst/>
            <a:rect l="l" t="t" r="r" b="b"/>
            <a:pathLst>
              <a:path w="2668904" h="339089">
                <a:moveTo>
                  <a:pt x="0" y="0"/>
                </a:moveTo>
                <a:lnTo>
                  <a:pt x="2668763" y="0"/>
                </a:lnTo>
                <a:lnTo>
                  <a:pt x="2668763" y="339090"/>
                </a:lnTo>
                <a:lnTo>
                  <a:pt x="0" y="339090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605340" y="2166266"/>
          <a:ext cx="2788285" cy="1268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51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95250">
                        <a:lnSpc>
                          <a:spcPts val="944"/>
                        </a:lnSpc>
                      </a:pPr>
                      <a:r>
                        <a:rPr sz="950" i="1" spc="-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95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95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dirty="0">
                          <a:latin typeface="Lucida Sans Unicode"/>
                          <a:cs typeface="Lucida Sans Unicode"/>
                        </a:rPr>
                        <a:t>≈</a:t>
                      </a:r>
                      <a:r>
                        <a:rPr sz="950" spc="17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950" i="1" spc="-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950" i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25" baseline="40404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950" spc="-1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50" b="1" i="1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950" b="1" i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25" baseline="40404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25" i="1" baseline="40404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25" i="1" spc="-44" baseline="404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b="1" i="1" spc="-170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950" b="1" i="1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950" spc="-30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950" spc="-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425" u="sng" spc="-75" baseline="35087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1</a:t>
                      </a:r>
                      <a:r>
                        <a:rPr sz="1425" spc="-240" baseline="35087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50" b="1" i="1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950" b="1" i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25" baseline="40404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95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825" i="1" baseline="40404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825" i="1" spc="-15" baseline="404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50" i="1" spc="7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950" spc="7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950" b="1" i="1" spc="7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50" b="1" i="1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950" b="1" i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i="1" spc="-2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25" spc="-30" baseline="40404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950" spc="-20" dirty="0">
                          <a:latin typeface="Tahoma"/>
                          <a:cs typeface="Tahoma"/>
                        </a:rPr>
                        <a:t>)</a:t>
                      </a:r>
                      <a:endParaRPr sz="950">
                        <a:latin typeface="Tahoma"/>
                        <a:cs typeface="Tahoma"/>
                      </a:endParaRPr>
                    </a:p>
                    <a:p>
                      <a:pPr marL="499745" algn="ctr">
                        <a:lnSpc>
                          <a:spcPts val="944"/>
                        </a:lnSpc>
                      </a:pPr>
                      <a:r>
                        <a:rPr sz="950" spc="-50" dirty="0">
                          <a:latin typeface="Tahoma"/>
                          <a:cs typeface="Tahoma"/>
                        </a:rPr>
                        <a:t>2</a:t>
                      </a:r>
                      <a:endParaRPr sz="950">
                        <a:latin typeface="Tahoma"/>
                        <a:cs typeface="Tahoma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Substituting</a:t>
                      </a:r>
                      <a:r>
                        <a:rPr sz="18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b="1" i="1" spc="-2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00" b="1" i="1" spc="-2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800" spc="-30" baseline="23148" dirty="0">
                          <a:latin typeface="Times New Roman"/>
                          <a:cs typeface="Times New Roman"/>
                        </a:rPr>
                        <a:t>(0)</a:t>
                      </a:r>
                      <a:r>
                        <a:rPr sz="1800" i="1" spc="-2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ε</a:t>
                      </a:r>
                      <a:r>
                        <a:rPr sz="1800" b="1" i="1" spc="-25" dirty="0">
                          <a:latin typeface="Times New Roman"/>
                          <a:cs typeface="Times New Roman"/>
                        </a:rPr>
                        <a:t>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005"/>
                        </a:lnSpc>
                        <a:spcBef>
                          <a:spcPts val="835"/>
                        </a:spcBef>
                      </a:pPr>
                      <a:r>
                        <a:rPr sz="1000" i="1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00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00" baseline="41666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900" spc="82" baseline="41666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Lucida Sans Unicode"/>
                          <a:cs typeface="Lucida Sans Unicode"/>
                        </a:rPr>
                        <a:t>−</a:t>
                      </a:r>
                      <a:r>
                        <a:rPr sz="1000" spc="-15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i="1" spc="-40" dirty="0">
                          <a:latin typeface="Arial"/>
                          <a:cs typeface="Arial"/>
                        </a:rPr>
                        <a:t>ε</a:t>
                      </a:r>
                      <a:r>
                        <a:rPr sz="1000" b="1" i="1" spc="-40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10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Lucida Sans Unicode"/>
                          <a:cs typeface="Lucida Sans Unicode"/>
                        </a:rPr>
                        <a:t>≈</a:t>
                      </a:r>
                      <a:r>
                        <a:rPr sz="1000" spc="22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i="1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00" i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(</a:t>
                      </a:r>
                      <a:r>
                        <a:rPr sz="1000" b="1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900" baseline="41666" dirty="0">
                          <a:latin typeface="Tahoma"/>
                          <a:cs typeface="Tahoma"/>
                        </a:rPr>
                        <a:t>(0)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)</a:t>
                      </a:r>
                      <a:r>
                        <a:rPr sz="1000" spc="-20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Lucida Sans Unicode"/>
                          <a:cs typeface="Lucida Sans Unicode"/>
                        </a:rPr>
                        <a:t>−</a:t>
                      </a:r>
                      <a:r>
                        <a:rPr sz="1000" spc="-155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000" i="1" spc="-50" dirty="0">
                          <a:latin typeface="Arial"/>
                          <a:cs typeface="Arial"/>
                        </a:rPr>
                        <a:t>ε</a:t>
                      </a:r>
                      <a:r>
                        <a:rPr sz="1000" b="1" i="1" spc="-50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900" i="1" spc="-75" baseline="41666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b="1" i="1" spc="-50" dirty="0">
                          <a:latin typeface="Verdana"/>
                          <a:cs typeface="Verdana"/>
                        </a:rPr>
                        <a:t>g</a:t>
                      </a:r>
                      <a:r>
                        <a:rPr sz="1000" b="1" i="1" spc="-3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000" dirty="0">
                          <a:latin typeface="Lucida Sans Unicode"/>
                          <a:cs typeface="Lucida Sans Unicode"/>
                        </a:rPr>
                        <a:t>+</a:t>
                      </a:r>
                      <a:r>
                        <a:rPr sz="1000" spc="-30" dirty="0"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500" u="sng" spc="-67" baseline="36111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cs typeface="Tahoma"/>
                        </a:rPr>
                        <a:t>1</a:t>
                      </a:r>
                      <a:r>
                        <a:rPr sz="1500" spc="-127" baseline="36111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i="1" spc="-10" dirty="0">
                          <a:latin typeface="Arial"/>
                          <a:cs typeface="Arial"/>
                        </a:rPr>
                        <a:t>ε</a:t>
                      </a:r>
                      <a:r>
                        <a:rPr sz="900" spc="-15" baseline="41666" dirty="0">
                          <a:latin typeface="Tahoma"/>
                          <a:cs typeface="Tahoma"/>
                        </a:rPr>
                        <a:t>2</a:t>
                      </a:r>
                      <a:r>
                        <a:rPr sz="1000" i="1" spc="-10" dirty="0">
                          <a:latin typeface="Trebuchet MS"/>
                          <a:cs typeface="Trebuchet MS"/>
                        </a:rPr>
                        <a:t>g</a:t>
                      </a:r>
                      <a:r>
                        <a:rPr sz="900" i="1" spc="-15" baseline="41666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000" i="1" spc="-10" dirty="0"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1000" b="1" i="1" spc="-10" dirty="0">
                          <a:latin typeface="Verdana"/>
                          <a:cs typeface="Verdana"/>
                        </a:rPr>
                        <a:t>g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R="441959" algn="r">
                        <a:lnSpc>
                          <a:spcPts val="1005"/>
                        </a:lnSpc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161099" y="3354605"/>
            <a:ext cx="9398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50" spc="-50" dirty="0">
                <a:latin typeface="Cambria"/>
                <a:cs typeface="Cambria"/>
              </a:rPr>
              <a:t>2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89818" y="3226257"/>
            <a:ext cx="1302385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250" spc="-65" dirty="0">
                <a:latin typeface="Lucida Sans Unicode"/>
                <a:cs typeface="Lucida Sans Unicode"/>
              </a:rPr>
              <a:t>−</a:t>
            </a:r>
            <a:r>
              <a:rPr sz="1250" i="1" spc="-65" dirty="0">
                <a:latin typeface="Arial"/>
                <a:cs typeface="Arial"/>
              </a:rPr>
              <a:t>ε</a:t>
            </a:r>
            <a:r>
              <a:rPr sz="1250" b="1" i="1" spc="-65" dirty="0">
                <a:latin typeface="Verdana"/>
                <a:cs typeface="Verdana"/>
              </a:rPr>
              <a:t>g</a:t>
            </a:r>
            <a:r>
              <a:rPr sz="1050" i="1" spc="-97" baseline="43650" dirty="0">
                <a:latin typeface="Trebuchet MS"/>
                <a:cs typeface="Trebuchet MS"/>
              </a:rPr>
              <a:t>T</a:t>
            </a:r>
            <a:r>
              <a:rPr sz="1250" b="1" i="1" spc="-65" dirty="0">
                <a:latin typeface="Verdana"/>
                <a:cs typeface="Verdana"/>
              </a:rPr>
              <a:t>g</a:t>
            </a:r>
            <a:r>
              <a:rPr sz="1250" b="1" i="1" spc="-85" dirty="0">
                <a:latin typeface="Verdana"/>
                <a:cs typeface="Verdana"/>
              </a:rPr>
              <a:t> </a:t>
            </a:r>
            <a:r>
              <a:rPr sz="1250" dirty="0">
                <a:latin typeface="Lucida Sans Unicode"/>
                <a:cs typeface="Lucida Sans Unicode"/>
              </a:rPr>
              <a:t>+</a:t>
            </a:r>
            <a:r>
              <a:rPr sz="1250" spc="-80" dirty="0">
                <a:latin typeface="Lucida Sans Unicode"/>
                <a:cs typeface="Lucida Sans Unicode"/>
              </a:rPr>
              <a:t> </a:t>
            </a:r>
            <a:r>
              <a:rPr sz="1875" u="sng" spc="-82" baseline="355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875" spc="-37" baseline="35555" dirty="0">
                <a:latin typeface="Cambria"/>
                <a:cs typeface="Cambria"/>
              </a:rPr>
              <a:t> </a:t>
            </a:r>
            <a:r>
              <a:rPr sz="1250" i="1" spc="-10" dirty="0">
                <a:latin typeface="Arial"/>
                <a:cs typeface="Arial"/>
              </a:rPr>
              <a:t>ε</a:t>
            </a:r>
            <a:r>
              <a:rPr sz="1050" spc="-15" baseline="43650" dirty="0">
                <a:latin typeface="Cambria"/>
                <a:cs typeface="Cambria"/>
              </a:rPr>
              <a:t>2</a:t>
            </a:r>
            <a:r>
              <a:rPr sz="1250" i="1" spc="-10" dirty="0">
                <a:latin typeface="Trebuchet MS"/>
                <a:cs typeface="Trebuchet MS"/>
              </a:rPr>
              <a:t>g</a:t>
            </a:r>
            <a:r>
              <a:rPr sz="1050" i="1" spc="-15" baseline="43650" dirty="0">
                <a:latin typeface="Trebuchet MS"/>
                <a:cs typeface="Trebuchet MS"/>
              </a:rPr>
              <a:t>T</a:t>
            </a:r>
            <a:r>
              <a:rPr sz="1250" i="1" spc="-10" dirty="0">
                <a:latin typeface="Trebuchet MS"/>
                <a:cs typeface="Trebuchet MS"/>
              </a:rPr>
              <a:t>H</a:t>
            </a:r>
            <a:r>
              <a:rPr sz="1250" b="1" i="1" spc="-10" dirty="0">
                <a:latin typeface="Verdana"/>
                <a:cs typeface="Verdana"/>
              </a:rPr>
              <a:t>g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97017" y="3112655"/>
            <a:ext cx="1304925" cy="455295"/>
          </a:xfrm>
          <a:custGeom>
            <a:avLst/>
            <a:gdLst/>
            <a:ahLst/>
            <a:cxnLst/>
            <a:rect l="l" t="t" r="r" b="b"/>
            <a:pathLst>
              <a:path w="1304925" h="455295">
                <a:moveTo>
                  <a:pt x="0" y="0"/>
                </a:moveTo>
                <a:lnTo>
                  <a:pt x="1304555" y="0"/>
                </a:lnTo>
                <a:lnTo>
                  <a:pt x="1304555" y="455259"/>
                </a:lnTo>
                <a:lnTo>
                  <a:pt x="0" y="455259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06098" y="3870281"/>
            <a:ext cx="81280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050" spc="-50" dirty="0">
                <a:latin typeface="Cambria"/>
                <a:cs typeface="Cambria"/>
              </a:rPr>
              <a:t>2</a:t>
            </a:r>
            <a:endParaRPr sz="105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7850" y="3761818"/>
            <a:ext cx="1028065" cy="1898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575" u="sng" spc="-89" baseline="34391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1575" spc="15" baseline="34391" dirty="0">
                <a:latin typeface="Cambria"/>
                <a:cs typeface="Cambria"/>
              </a:rPr>
              <a:t> </a:t>
            </a:r>
            <a:r>
              <a:rPr sz="1050" i="1" dirty="0">
                <a:latin typeface="Arial"/>
                <a:cs typeface="Arial"/>
              </a:rPr>
              <a:t>ε</a:t>
            </a:r>
            <a:r>
              <a:rPr sz="900" baseline="46296" dirty="0">
                <a:latin typeface="Cambria"/>
                <a:cs typeface="Cambria"/>
              </a:rPr>
              <a:t>2</a:t>
            </a:r>
            <a:r>
              <a:rPr sz="1050" i="1" dirty="0">
                <a:latin typeface="Trebuchet MS"/>
                <a:cs typeface="Trebuchet MS"/>
              </a:rPr>
              <a:t>g</a:t>
            </a:r>
            <a:r>
              <a:rPr sz="900" i="1" baseline="46296" dirty="0">
                <a:latin typeface="Trebuchet MS"/>
                <a:cs typeface="Trebuchet MS"/>
              </a:rPr>
              <a:t>T</a:t>
            </a:r>
            <a:r>
              <a:rPr sz="1050" i="1" dirty="0">
                <a:latin typeface="Trebuchet MS"/>
                <a:cs typeface="Trebuchet MS"/>
              </a:rPr>
              <a:t>H</a:t>
            </a:r>
            <a:r>
              <a:rPr sz="1050" b="1" i="1" dirty="0">
                <a:latin typeface="Verdana"/>
                <a:cs typeface="Verdana"/>
              </a:rPr>
              <a:t>g &gt;</a:t>
            </a:r>
            <a:r>
              <a:rPr sz="1050" b="1" i="1" spc="-55" dirty="0">
                <a:latin typeface="Verdana"/>
                <a:cs typeface="Verdana"/>
              </a:rPr>
              <a:t> </a:t>
            </a:r>
            <a:r>
              <a:rPr sz="1050" i="1" spc="-20" dirty="0">
                <a:latin typeface="Arial"/>
                <a:cs typeface="Arial"/>
              </a:rPr>
              <a:t>ε</a:t>
            </a:r>
            <a:r>
              <a:rPr sz="1050" b="1" i="1" spc="-20" dirty="0">
                <a:latin typeface="Verdana"/>
                <a:cs typeface="Verdana"/>
              </a:rPr>
              <a:t>g</a:t>
            </a:r>
            <a:r>
              <a:rPr sz="900" i="1" spc="-30" baseline="46296" dirty="0">
                <a:latin typeface="Trebuchet MS"/>
                <a:cs typeface="Trebuchet MS"/>
              </a:rPr>
              <a:t>T</a:t>
            </a:r>
            <a:r>
              <a:rPr sz="1050" b="1" i="1" spc="-20" dirty="0">
                <a:latin typeface="Verdana"/>
                <a:cs typeface="Verdana"/>
              </a:rPr>
              <a:t>g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73624" y="3667054"/>
            <a:ext cx="1035050" cy="386715"/>
          </a:xfrm>
          <a:custGeom>
            <a:avLst/>
            <a:gdLst/>
            <a:ahLst/>
            <a:cxnLst/>
            <a:rect l="l" t="t" r="r" b="b"/>
            <a:pathLst>
              <a:path w="1035050" h="386714">
                <a:moveTo>
                  <a:pt x="0" y="0"/>
                </a:moveTo>
                <a:lnTo>
                  <a:pt x="1034538" y="0"/>
                </a:lnTo>
                <a:lnTo>
                  <a:pt x="1034538" y="386185"/>
                </a:lnTo>
                <a:lnTo>
                  <a:pt x="0" y="386185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0861" y="716280"/>
            <a:ext cx="39008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155" dirty="0"/>
              <a:t> </a:t>
            </a:r>
            <a:r>
              <a:rPr dirty="0"/>
              <a:t>Local</a:t>
            </a:r>
            <a:r>
              <a:rPr spc="-160" dirty="0"/>
              <a:t> </a:t>
            </a:r>
            <a:r>
              <a:rPr spc="-10" dirty="0"/>
              <a:t>Minima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569720"/>
            <a:ext cx="8863965" cy="47440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1155" marR="1234440" indent="-339090">
              <a:lnSpc>
                <a:spcPts val="3820"/>
              </a:lnSpc>
              <a:spcBef>
                <a:spcPts val="24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convex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optimization,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finding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local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minimum</a:t>
            </a:r>
            <a:endParaRPr sz="3200">
              <a:latin typeface="Arial MT"/>
              <a:cs typeface="Arial MT"/>
            </a:endParaRPr>
          </a:p>
          <a:p>
            <a:pPr marL="351155" marR="5080" indent="-339090">
              <a:lnSpc>
                <a:spcPts val="3820"/>
              </a:lnSpc>
              <a:spcBef>
                <a:spcPts val="6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Some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convex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flat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region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rather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global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minimum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point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point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within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flat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region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acceptable</a:t>
            </a:r>
            <a:endParaRPr sz="3200">
              <a:latin typeface="Arial MT"/>
              <a:cs typeface="Arial MT"/>
            </a:endParaRPr>
          </a:p>
          <a:p>
            <a:pPr marL="351155" marR="541655" indent="-339090">
              <a:lnSpc>
                <a:spcPts val="3790"/>
              </a:lnSpc>
              <a:spcBef>
                <a:spcPts val="9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non-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convexity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many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local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possible</a:t>
            </a:r>
            <a:endParaRPr sz="3200">
              <a:latin typeface="Arial MT"/>
              <a:cs typeface="Arial MT"/>
            </a:endParaRPr>
          </a:p>
          <a:p>
            <a:pPr marL="351155" marR="297180" indent="-339090">
              <a:lnSpc>
                <a:spcPts val="3790"/>
              </a:lnSpc>
              <a:spcBef>
                <a:spcPts val="71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Many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deep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models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guaranteed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extremely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no.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local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minima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723" y="6373367"/>
            <a:ext cx="73291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This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necessarily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major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279" y="691895"/>
            <a:ext cx="4732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265" dirty="0"/>
              <a:t> </a:t>
            </a:r>
            <a:r>
              <a:rPr spc="-10" dirty="0"/>
              <a:t>Identifiability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023" y="1569720"/>
            <a:ext cx="8708390" cy="50241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63855" marR="17780" indent="-339090">
              <a:lnSpc>
                <a:spcPts val="3820"/>
              </a:lnSpc>
              <a:spcBef>
                <a:spcPts val="240"/>
              </a:spcBef>
              <a:buChar char="•"/>
              <a:tabLst>
                <a:tab pos="363855" algn="l"/>
                <a:tab pos="638492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Model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identifiable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if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set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rule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out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all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setting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	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</a:t>
            </a:r>
            <a:endParaRPr sz="3200">
              <a:latin typeface="Arial MT"/>
              <a:cs typeface="Arial MT"/>
            </a:endParaRPr>
          </a:p>
          <a:p>
            <a:pPr marL="758825" lvl="1" indent="-281305">
              <a:lnSpc>
                <a:spcPct val="100000"/>
              </a:lnSpc>
              <a:spcBef>
                <a:spcPts val="420"/>
              </a:spcBef>
              <a:buChar char="–"/>
              <a:tabLst>
                <a:tab pos="7588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Models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latent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variables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identifiable</a:t>
            </a:r>
            <a:endParaRPr sz="2800">
              <a:latin typeface="Arial MT"/>
              <a:cs typeface="Arial MT"/>
            </a:endParaRPr>
          </a:p>
          <a:p>
            <a:pPr marL="11537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537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Because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exchange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latent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variables</a:t>
            </a:r>
            <a:endParaRPr sz="2400">
              <a:latin typeface="Arial MT"/>
              <a:cs typeface="Arial MT"/>
            </a:endParaRPr>
          </a:p>
          <a:p>
            <a:pPr marL="1607820" marR="648970" indent="-226060">
              <a:lnSpc>
                <a:spcPct val="100000"/>
              </a:lnSpc>
              <a:spcBef>
                <a:spcPts val="420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If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layers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units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!</a:t>
            </a:r>
            <a:r>
              <a:rPr sz="1950" i="1" baseline="25641" dirty="0">
                <a:latin typeface="Times New Roman"/>
                <a:cs typeface="Times New Roman"/>
              </a:rPr>
              <a:t>m</a:t>
            </a:r>
            <a:r>
              <a:rPr sz="1950" i="1" spc="202" baseline="2564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 MT"/>
                <a:cs typeface="Arial MT"/>
              </a:rPr>
              <a:t>ways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of </a:t>
            </a:r>
            <a:r>
              <a:rPr sz="2000" spc="-10" dirty="0">
                <a:latin typeface="Arial MT"/>
                <a:cs typeface="Arial MT"/>
              </a:rPr>
              <a:t>arranging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hidden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units</a:t>
            </a:r>
            <a:endParaRPr sz="2000">
              <a:latin typeface="Arial MT"/>
              <a:cs typeface="Arial MT"/>
            </a:endParaRPr>
          </a:p>
          <a:p>
            <a:pPr marL="1153795" lvl="2" indent="-224790">
              <a:lnSpc>
                <a:spcPct val="100000"/>
              </a:lnSpc>
              <a:spcBef>
                <a:spcPts val="515"/>
              </a:spcBef>
              <a:buChar char="•"/>
              <a:tabLst>
                <a:tab pos="11537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This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660066"/>
                </a:solidFill>
                <a:latin typeface="Arial MT"/>
                <a:cs typeface="Arial MT"/>
              </a:rPr>
              <a:t>non-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identifiability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660066"/>
                </a:solidFill>
                <a:latin typeface="Arial"/>
                <a:cs typeface="Arial"/>
              </a:rPr>
              <a:t>weight</a:t>
            </a:r>
            <a:r>
              <a:rPr sz="2400" i="1" spc="-100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660066"/>
                </a:solidFill>
                <a:latin typeface="Arial"/>
                <a:cs typeface="Arial"/>
              </a:rPr>
              <a:t>space</a:t>
            </a:r>
            <a:r>
              <a:rPr sz="2400" i="1" spc="-95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660066"/>
                </a:solidFill>
                <a:latin typeface="Arial"/>
                <a:cs typeface="Arial"/>
              </a:rPr>
              <a:t>symmetry</a:t>
            </a:r>
            <a:endParaRPr sz="2400">
              <a:latin typeface="Arial"/>
              <a:cs typeface="Arial"/>
            </a:endParaRPr>
          </a:p>
          <a:p>
            <a:pPr marL="758825" lvl="1" indent="-281305">
              <a:lnSpc>
                <a:spcPct val="100000"/>
              </a:lnSpc>
              <a:spcBef>
                <a:spcPts val="605"/>
              </a:spcBef>
              <a:buChar char="–"/>
              <a:tabLst>
                <a:tab pos="7588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Another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scaling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incoming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weights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biases</a:t>
            </a:r>
            <a:endParaRPr sz="2800">
              <a:latin typeface="Arial MT"/>
              <a:cs typeface="Arial MT"/>
            </a:endParaRPr>
          </a:p>
          <a:p>
            <a:pPr marL="1153795" lvl="2" indent="-224790">
              <a:lnSpc>
                <a:spcPct val="100000"/>
              </a:lnSpc>
              <a:spcBef>
                <a:spcPts val="450"/>
              </a:spcBef>
              <a:buChar char="•"/>
              <a:tabLst>
                <a:tab pos="11537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factor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Calibri"/>
                <a:cs typeface="Calibri"/>
              </a:rPr>
              <a:t>α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scale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outgoing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weights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latin typeface="Calibri"/>
                <a:cs typeface="Calibri"/>
              </a:rPr>
              <a:t>1/α</a:t>
            </a:r>
            <a:endParaRPr sz="2400">
              <a:latin typeface="Calibri"/>
              <a:cs typeface="Calibri"/>
            </a:endParaRPr>
          </a:p>
          <a:p>
            <a:pPr marL="363855" marR="706755" indent="-339090">
              <a:lnSpc>
                <a:spcPts val="3820"/>
              </a:lnSpc>
              <a:spcBef>
                <a:spcPts val="925"/>
              </a:spcBef>
              <a:buChar char="•"/>
              <a:tabLst>
                <a:tab pos="3638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Even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if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uncountable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no.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minima,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equivalent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844" y="6637528"/>
            <a:ext cx="70046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problematic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form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336600"/>
                </a:solidFill>
                <a:latin typeface="Arial MT"/>
                <a:cs typeface="Arial MT"/>
              </a:rPr>
              <a:t>non-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convexity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541" y="554736"/>
            <a:ext cx="7412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220" dirty="0"/>
              <a:t> </a:t>
            </a:r>
            <a:r>
              <a:rPr spc="-10" dirty="0"/>
              <a:t>Plateaus,</a:t>
            </a:r>
            <a:r>
              <a:rPr spc="-220" dirty="0"/>
              <a:t> </a:t>
            </a:r>
            <a:r>
              <a:rPr dirty="0"/>
              <a:t>Saddle</a:t>
            </a:r>
            <a:r>
              <a:rPr spc="-229" dirty="0"/>
              <a:t> </a:t>
            </a:r>
            <a:r>
              <a:rPr dirty="0"/>
              <a:t>Points</a:t>
            </a:r>
            <a:r>
              <a:rPr spc="-229" dirty="0"/>
              <a:t> </a:t>
            </a:r>
            <a:r>
              <a:rPr spc="-25" dirty="0"/>
              <a:t>etc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487279"/>
            <a:ext cx="8789670" cy="152971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More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common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local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minima/maxima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are:</a:t>
            </a:r>
            <a:endParaRPr sz="3200">
              <a:latin typeface="Arial MT"/>
              <a:cs typeface="Arial MT"/>
            </a:endParaRPr>
          </a:p>
          <a:p>
            <a:pPr marL="451484" marR="85090" lvl="1" indent="-451484" algn="r">
              <a:lnSpc>
                <a:spcPct val="100000"/>
              </a:lnSpc>
              <a:spcBef>
                <a:spcPts val="565"/>
              </a:spcBef>
              <a:buChar char="–"/>
              <a:tabLst>
                <a:tab pos="451484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Another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kind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zero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points: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saddle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points</a:t>
            </a:r>
            <a:endParaRPr sz="2800">
              <a:latin typeface="Arial MT"/>
              <a:cs typeface="Arial MT"/>
            </a:endParaRPr>
          </a:p>
          <a:p>
            <a:pPr marL="224790" marR="5080" lvl="2" indent="-224790" algn="r">
              <a:lnSpc>
                <a:spcPct val="100000"/>
              </a:lnSpc>
              <a:spcBef>
                <a:spcPts val="545"/>
              </a:spcBef>
              <a:buChar char="•"/>
              <a:tabLst>
                <a:tab pos="22479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saddle,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Hessian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has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both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positive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negative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values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9963" y="3005328"/>
            <a:ext cx="5029200" cy="19685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688975" indent="-224790">
              <a:lnSpc>
                <a:spcPct val="100000"/>
              </a:lnSpc>
              <a:spcBef>
                <a:spcPts val="505"/>
              </a:spcBef>
              <a:buChar char="–"/>
              <a:tabLst>
                <a:tab pos="688975" algn="l"/>
              </a:tabLst>
            </a:pPr>
            <a:r>
              <a:rPr sz="2000" spc="-10" dirty="0">
                <a:latin typeface="Arial MT"/>
                <a:cs typeface="Arial MT"/>
              </a:rPr>
              <a:t>Positive: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greater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saddle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point</a:t>
            </a:r>
            <a:endParaRPr sz="2000">
              <a:latin typeface="Arial MT"/>
              <a:cs typeface="Arial MT"/>
            </a:endParaRPr>
          </a:p>
          <a:p>
            <a:pPr marL="688975" indent="-224790">
              <a:lnSpc>
                <a:spcPct val="100000"/>
              </a:lnSpc>
              <a:spcBef>
                <a:spcPts val="409"/>
              </a:spcBef>
              <a:buChar char="–"/>
              <a:tabLst>
                <a:tab pos="688975" algn="l"/>
              </a:tabLst>
            </a:pPr>
            <a:r>
              <a:rPr sz="2000" spc="-10" dirty="0">
                <a:latin typeface="Arial MT"/>
                <a:cs typeface="Arial MT"/>
              </a:rPr>
              <a:t>Negative</a:t>
            </a:r>
            <a:r>
              <a:rPr sz="2000" spc="-11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values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lower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value</a:t>
            </a:r>
            <a:endParaRPr sz="2000">
              <a:latin typeface="Arial MT"/>
              <a:cs typeface="Arial MT"/>
            </a:endParaRPr>
          </a:p>
          <a:p>
            <a:pPr marL="237490" indent="-224790">
              <a:lnSpc>
                <a:spcPct val="100000"/>
              </a:lnSpc>
              <a:spcBef>
                <a:spcPts val="484"/>
              </a:spcBef>
              <a:buChar char="•"/>
              <a:tabLst>
                <a:tab pos="23749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low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dimensions:</a:t>
            </a:r>
            <a:endParaRPr sz="2400">
              <a:latin typeface="Arial MT"/>
              <a:cs typeface="Arial MT"/>
            </a:endParaRPr>
          </a:p>
          <a:p>
            <a:pPr marL="464184">
              <a:lnSpc>
                <a:spcPct val="100000"/>
              </a:lnSpc>
              <a:spcBef>
                <a:spcPts val="425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Local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minima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common</a:t>
            </a:r>
            <a:endParaRPr sz="2000">
              <a:latin typeface="Arial MT"/>
              <a:cs typeface="Arial MT"/>
            </a:endParaRPr>
          </a:p>
          <a:p>
            <a:pPr marL="237490" indent="-224790">
              <a:lnSpc>
                <a:spcPct val="100000"/>
              </a:lnSpc>
              <a:spcBef>
                <a:spcPts val="610"/>
              </a:spcBef>
              <a:buChar char="•"/>
              <a:tabLst>
                <a:tab pos="23749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high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dimensions: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723" y="4941570"/>
            <a:ext cx="8087359" cy="18954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368425">
              <a:lnSpc>
                <a:spcPct val="100000"/>
              </a:lnSpc>
              <a:spcBef>
                <a:spcPts val="550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Local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minima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rare,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saddle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points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common</a:t>
            </a:r>
            <a:endParaRPr sz="20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Newton’s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saddle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points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endParaRPr sz="3200">
              <a:latin typeface="Arial MT"/>
              <a:cs typeface="Arial MT"/>
            </a:endParaRPr>
          </a:p>
          <a:p>
            <a:pPr marL="860425" marR="89535" indent="-452120">
              <a:lnSpc>
                <a:spcPct val="101400"/>
              </a:lnSpc>
              <a:spcBef>
                <a:spcPts val="495"/>
              </a:spcBef>
              <a:tabLst>
                <a:tab pos="859790" algn="l"/>
              </a:tabLst>
            </a:pPr>
            <a:r>
              <a:rPr sz="2800" spc="-5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Explains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336600"/>
                </a:solidFill>
                <a:latin typeface="Arial MT"/>
                <a:cs typeface="Arial MT"/>
              </a:rPr>
              <a:t>second-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order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methods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not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replaced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descent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69236" y="3047893"/>
            <a:ext cx="1986280" cy="1407160"/>
            <a:chOff x="7569236" y="3047893"/>
            <a:chExt cx="1986280" cy="14071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5379" y="3076707"/>
              <a:ext cx="1366811" cy="72972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21826" y="3052603"/>
              <a:ext cx="1428750" cy="775970"/>
            </a:xfrm>
            <a:custGeom>
              <a:avLst/>
              <a:gdLst/>
              <a:ahLst/>
              <a:cxnLst/>
              <a:rect l="l" t="t" r="r" b="b"/>
              <a:pathLst>
                <a:path w="1428750" h="775970">
                  <a:moveTo>
                    <a:pt x="0" y="0"/>
                  </a:moveTo>
                  <a:lnTo>
                    <a:pt x="1428573" y="0"/>
                  </a:lnTo>
                </a:path>
                <a:path w="1428750" h="775970">
                  <a:moveTo>
                    <a:pt x="1428573" y="775511"/>
                  </a:moveTo>
                  <a:lnTo>
                    <a:pt x="0" y="775511"/>
                  </a:lnTo>
                  <a:lnTo>
                    <a:pt x="0" y="0"/>
                  </a:lnTo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73946" y="3810847"/>
              <a:ext cx="1976755" cy="639445"/>
            </a:xfrm>
            <a:custGeom>
              <a:avLst/>
              <a:gdLst/>
              <a:ahLst/>
              <a:cxnLst/>
              <a:rect l="l" t="t" r="r" b="b"/>
              <a:pathLst>
                <a:path w="1976754" h="639445">
                  <a:moveTo>
                    <a:pt x="0" y="0"/>
                  </a:moveTo>
                  <a:lnTo>
                    <a:pt x="1976454" y="0"/>
                  </a:lnTo>
                  <a:lnTo>
                    <a:pt x="1976454" y="638933"/>
                  </a:lnTo>
                  <a:lnTo>
                    <a:pt x="0" y="638933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651670" y="3844544"/>
            <a:ext cx="179578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latin typeface="Arial MT"/>
                <a:cs typeface="Arial MT"/>
              </a:rPr>
              <a:t>Contains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both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positive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and </a:t>
            </a:r>
            <a:r>
              <a:rPr sz="1200" spc="-10" dirty="0">
                <a:latin typeface="Arial MT"/>
                <a:cs typeface="Arial MT"/>
              </a:rPr>
              <a:t>negative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curvature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73836" y="6707202"/>
            <a:ext cx="2838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1388" y="4276344"/>
            <a:ext cx="2946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504" algn="l"/>
              </a:tabLst>
            </a:pPr>
            <a:r>
              <a:rPr sz="800" spc="-50" dirty="0">
                <a:latin typeface="Times New Roman"/>
                <a:cs typeface="Times New Roman"/>
              </a:rPr>
              <a:t>1</a:t>
            </a:r>
            <a:r>
              <a:rPr sz="800" dirty="0">
                <a:latin typeface="Times New Roman"/>
                <a:cs typeface="Times New Roman"/>
              </a:rPr>
              <a:t>	</a:t>
            </a:r>
            <a:r>
              <a:rPr sz="800" spc="-50" dirty="0"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6270" y="4198111"/>
            <a:ext cx="1535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Function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(</a:t>
            </a:r>
            <a:r>
              <a:rPr sz="1200" b="1" i="1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)=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80" dirty="0">
                <a:latin typeface="Times New Roman"/>
                <a:cs typeface="Times New Roman"/>
              </a:rPr>
              <a:t> </a:t>
            </a:r>
            <a:r>
              <a:rPr sz="1200" spc="-15" baseline="27777" dirty="0">
                <a:latin typeface="Times New Roman"/>
                <a:cs typeface="Times New Roman"/>
              </a:rPr>
              <a:t>2</a:t>
            </a:r>
            <a:r>
              <a:rPr sz="1200" i="1" spc="-10" dirty="0">
                <a:latin typeface="Times New Roman"/>
                <a:cs typeface="Times New Roman"/>
              </a:rPr>
              <a:t>-</a:t>
            </a:r>
            <a:r>
              <a:rPr sz="1200" i="1" dirty="0">
                <a:latin typeface="Times New Roman"/>
                <a:cs typeface="Times New Roman"/>
              </a:rPr>
              <a:t>x</a:t>
            </a:r>
            <a:r>
              <a:rPr sz="1200" i="1" spc="75" dirty="0">
                <a:latin typeface="Times New Roman"/>
                <a:cs typeface="Times New Roman"/>
              </a:rPr>
              <a:t> </a:t>
            </a:r>
            <a:r>
              <a:rPr sz="1200" spc="-75" baseline="27777" dirty="0">
                <a:latin typeface="Times New Roman"/>
                <a:cs typeface="Times New Roman"/>
              </a:rPr>
              <a:t>2</a:t>
            </a:r>
            <a:endParaRPr sz="1200" baseline="2777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7498" y="691895"/>
            <a:ext cx="7465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Optimization</a:t>
            </a:r>
            <a:r>
              <a:rPr spc="-160" dirty="0"/>
              <a:t> </a:t>
            </a:r>
            <a:r>
              <a:rPr dirty="0"/>
              <a:t>in</a:t>
            </a:r>
            <a:r>
              <a:rPr spc="-160" dirty="0"/>
              <a:t> 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560323" y="1487279"/>
            <a:ext cx="8738870" cy="463169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765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765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There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many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contexts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DL</a:t>
            </a:r>
            <a:endParaRPr sz="3200">
              <a:latin typeface="Arial MT"/>
              <a:cs typeface="Arial MT"/>
            </a:endParaRPr>
          </a:p>
          <a:p>
            <a:pPr marL="998219" lvl="1" indent="-508000">
              <a:lnSpc>
                <a:spcPct val="100000"/>
              </a:lnSpc>
              <a:spcBef>
                <a:spcPts val="565"/>
              </a:spcBef>
              <a:buAutoNum type="arabicPeriod"/>
              <a:tabLst>
                <a:tab pos="998219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Inference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PCA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requires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11664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664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Encoding: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)=</a:t>
            </a:r>
            <a:r>
              <a:rPr sz="2400" b="1" i="1" dirty="0"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,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Decoding: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x</a:t>
            </a:r>
            <a:r>
              <a:rPr sz="2400" b="1" i="1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≈</a:t>
            </a:r>
            <a:r>
              <a:rPr sz="2400" i="1" spc="-10" dirty="0">
                <a:latin typeface="Times New Roman"/>
                <a:cs typeface="Times New Roman"/>
              </a:rPr>
              <a:t>g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i="1" spc="-10" dirty="0">
                <a:latin typeface="Times New Roman"/>
                <a:cs typeface="Times New Roman"/>
              </a:rPr>
              <a:t>f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i="1" spc="-10" dirty="0">
                <a:latin typeface="Times New Roman"/>
                <a:cs typeface="Times New Roman"/>
              </a:rPr>
              <a:t>x</a:t>
            </a:r>
            <a:r>
              <a:rPr sz="2400" spc="-10" dirty="0">
                <a:latin typeface="Times New Roman"/>
                <a:cs typeface="Times New Roman"/>
              </a:rPr>
              <a:t>)),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g</a:t>
            </a:r>
            <a:r>
              <a:rPr sz="2400" spc="-10" dirty="0">
                <a:latin typeface="Times New Roman"/>
                <a:cs typeface="Times New Roman"/>
              </a:rPr>
              <a:t>(</a:t>
            </a:r>
            <a:r>
              <a:rPr sz="2400" b="1" i="1" spc="-10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)=</a:t>
            </a:r>
            <a:r>
              <a:rPr sz="2400" i="1" spc="-10" dirty="0">
                <a:latin typeface="Times New Roman"/>
                <a:cs typeface="Times New Roman"/>
              </a:rPr>
              <a:t>D</a:t>
            </a:r>
            <a:r>
              <a:rPr sz="2400" b="1" i="1" spc="-1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 marL="1166495" lvl="2" indent="-224790">
              <a:lnSpc>
                <a:spcPct val="100000"/>
              </a:lnSpc>
              <a:spcBef>
                <a:spcPts val="530"/>
              </a:spcBef>
              <a:buChar char="•"/>
              <a:tabLst>
                <a:tab pos="11664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Optimal</a:t>
            </a:r>
            <a:r>
              <a:rPr sz="2400" spc="-4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b="1" i="1" spc="-20" dirty="0">
                <a:latin typeface="Times New Roman"/>
                <a:cs typeface="Times New Roman"/>
              </a:rPr>
              <a:t>c</a:t>
            </a:r>
            <a:r>
              <a:rPr sz="2000" spc="-20" dirty="0">
                <a:latin typeface="Times New Roman"/>
                <a:cs typeface="Times New Roman"/>
              </a:rPr>
              <a:t>*=argmin</a:t>
            </a:r>
            <a:r>
              <a:rPr sz="1950" b="1" i="1" spc="-30" baseline="-17094" dirty="0">
                <a:latin typeface="Times New Roman"/>
                <a:cs typeface="Times New Roman"/>
              </a:rPr>
              <a:t>c</a:t>
            </a:r>
            <a:r>
              <a:rPr sz="2000" spc="-20" dirty="0">
                <a:latin typeface="Times New Roman"/>
                <a:cs typeface="Times New Roman"/>
              </a:rPr>
              <a:t>||</a:t>
            </a:r>
            <a:r>
              <a:rPr sz="2000" b="1" i="1" spc="-20" dirty="0">
                <a:latin typeface="Times New Roman"/>
                <a:cs typeface="Times New Roman"/>
              </a:rPr>
              <a:t>x</a:t>
            </a:r>
            <a:r>
              <a:rPr sz="2000" spc="-20" dirty="0">
                <a:latin typeface="Times New Roman"/>
                <a:cs typeface="Times New Roman"/>
              </a:rPr>
              <a:t>-</a:t>
            </a:r>
            <a:r>
              <a:rPr sz="2000" i="1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(</a:t>
            </a:r>
            <a:r>
              <a:rPr sz="2000" b="1" i="1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)||</a:t>
            </a:r>
            <a:r>
              <a:rPr sz="1950" baseline="-17094" dirty="0"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660066"/>
                </a:solidFill>
                <a:latin typeface="Calibri"/>
                <a:cs typeface="Calibri"/>
              </a:rPr>
              <a:t>,</a:t>
            </a:r>
            <a:r>
              <a:rPr sz="2400" spc="-40" dirty="0">
                <a:solidFill>
                  <a:srgbClr val="660066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Reconstruction:</a:t>
            </a:r>
            <a:r>
              <a:rPr sz="24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g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i="1" spc="-10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b="1" i="1" spc="-10" dirty="0">
                <a:latin typeface="Times New Roman"/>
                <a:cs typeface="Times New Roman"/>
              </a:rPr>
              <a:t>x</a:t>
            </a:r>
            <a:r>
              <a:rPr sz="2000" spc="-10" dirty="0">
                <a:latin typeface="Times New Roman"/>
                <a:cs typeface="Times New Roman"/>
              </a:rPr>
              <a:t>))=</a:t>
            </a:r>
            <a:r>
              <a:rPr sz="2000" i="1" spc="-10" dirty="0">
                <a:latin typeface="Times New Roman"/>
                <a:cs typeface="Times New Roman"/>
              </a:rPr>
              <a:t>DD</a:t>
            </a:r>
            <a:r>
              <a:rPr sz="1950" spc="-15" baseline="25641" dirty="0">
                <a:latin typeface="Times New Roman"/>
                <a:cs typeface="Times New Roman"/>
              </a:rPr>
              <a:t>T</a:t>
            </a:r>
            <a:r>
              <a:rPr sz="2000" b="1" i="1" spc="-1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 marL="998855" marR="721995" lvl="1" indent="-508634">
              <a:lnSpc>
                <a:spcPts val="3310"/>
              </a:lnSpc>
              <a:spcBef>
                <a:spcPts val="760"/>
              </a:spcBef>
              <a:buAutoNum type="arabicPeriod"/>
              <a:tabLst>
                <a:tab pos="99885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Analytical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write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proofs/design algorithms</a:t>
            </a:r>
            <a:endParaRPr sz="2800">
              <a:latin typeface="Arial MT"/>
              <a:cs typeface="Arial MT"/>
            </a:endParaRPr>
          </a:p>
          <a:p>
            <a:pPr marL="1166495" lvl="2" indent="-224790">
              <a:lnSpc>
                <a:spcPct val="100000"/>
              </a:lnSpc>
              <a:spcBef>
                <a:spcPts val="420"/>
              </a:spcBef>
              <a:buChar char="•"/>
              <a:tabLst>
                <a:tab pos="1166495" algn="l"/>
                <a:tab pos="477266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Squared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error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objective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	same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maximum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  <a:p>
            <a:pPr marL="998219" lvl="1" indent="-50800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998219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Neural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endParaRPr sz="2800">
              <a:latin typeface="Arial MT"/>
              <a:cs typeface="Arial MT"/>
            </a:endParaRPr>
          </a:p>
          <a:p>
            <a:pPr marL="11664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664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Most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difficult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optimization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all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network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endParaRPr sz="2400">
              <a:latin typeface="Arial MT"/>
              <a:cs typeface="Arial MT"/>
            </a:endParaRPr>
          </a:p>
          <a:p>
            <a:pPr marL="1393825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Weight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decay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minimization: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5538" y="6632573"/>
            <a:ext cx="17208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700" i="1" spc="-20" dirty="0">
                <a:latin typeface="Cambria"/>
                <a:cs typeface="Cambria"/>
              </a:rPr>
              <a:t>data</a:t>
            </a:r>
            <a:endParaRPr sz="7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9324" y="6552990"/>
            <a:ext cx="127571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51230" algn="l"/>
              </a:tabLst>
            </a:pPr>
            <a:r>
              <a:rPr sz="950" i="1" spc="-10" dirty="0">
                <a:latin typeface="Cambria"/>
                <a:cs typeface="Cambria"/>
              </a:rPr>
              <a:t>x</a:t>
            </a:r>
            <a:r>
              <a:rPr sz="950" spc="-10" dirty="0">
                <a:latin typeface="Tahoma"/>
                <a:cs typeface="Tahoma"/>
              </a:rPr>
              <a:t>,</a:t>
            </a:r>
            <a:r>
              <a:rPr sz="950" i="1" spc="-10" dirty="0">
                <a:latin typeface="Cambria"/>
                <a:cs typeface="Cambria"/>
              </a:rPr>
              <a:t>y</a:t>
            </a:r>
            <a:r>
              <a:rPr sz="950" spc="-10" dirty="0">
                <a:latin typeface="Lucida Sans Unicode"/>
                <a:cs typeface="Lucida Sans Unicode"/>
              </a:rPr>
              <a:t>∼</a:t>
            </a:r>
            <a:r>
              <a:rPr sz="950" i="1" spc="-10" dirty="0">
                <a:latin typeface="Cambria"/>
                <a:cs typeface="Cambria"/>
              </a:rPr>
              <a:t>p</a:t>
            </a:r>
            <a:r>
              <a:rPr sz="950" i="1" dirty="0">
                <a:latin typeface="Cambria"/>
                <a:cs typeface="Cambria"/>
              </a:rPr>
              <a:t>	</a:t>
            </a:r>
            <a:r>
              <a:rPr sz="950" spc="-20" dirty="0">
                <a:latin typeface="Tahoma"/>
                <a:cs typeface="Tahoma"/>
              </a:rPr>
              <a:t>model</a:t>
            </a:r>
            <a:endParaRPr sz="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6331" y="6397094"/>
            <a:ext cx="33718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253490" algn="l"/>
                <a:tab pos="1523365" algn="l"/>
                <a:tab pos="2252345" algn="l"/>
              </a:tabLst>
            </a:pPr>
            <a:r>
              <a:rPr sz="2475" i="1" spc="225" baseline="1683" dirty="0">
                <a:latin typeface="Cambria"/>
                <a:cs typeface="Cambria"/>
              </a:rPr>
              <a:t>J</a:t>
            </a:r>
            <a:r>
              <a:rPr sz="2475" spc="225" baseline="1683" dirty="0">
                <a:latin typeface="Tahoma"/>
                <a:cs typeface="Tahoma"/>
              </a:rPr>
              <a:t>(</a:t>
            </a:r>
            <a:r>
              <a:rPr sz="2475" b="1" i="1" spc="225" baseline="1683" dirty="0">
                <a:latin typeface="Times New Roman"/>
                <a:cs typeface="Times New Roman"/>
              </a:rPr>
              <a:t>w</a:t>
            </a:r>
            <a:r>
              <a:rPr sz="2475" spc="225" baseline="1683" dirty="0">
                <a:latin typeface="Tahoma"/>
                <a:cs typeface="Tahoma"/>
              </a:rPr>
              <a:t>)</a:t>
            </a:r>
            <a:r>
              <a:rPr sz="2475" spc="-345" baseline="1683" dirty="0">
                <a:latin typeface="Tahoma"/>
                <a:cs typeface="Tahoma"/>
              </a:rPr>
              <a:t> </a:t>
            </a:r>
            <a:r>
              <a:rPr sz="2475" spc="-67" baseline="1683" dirty="0">
                <a:latin typeface="Lucida Sans Unicode"/>
                <a:cs typeface="Lucida Sans Unicode"/>
              </a:rPr>
              <a:t>=</a:t>
            </a:r>
            <a:r>
              <a:rPr sz="2475" spc="-270" baseline="1683" dirty="0">
                <a:latin typeface="Lucida Sans Unicode"/>
                <a:cs typeface="Lucida Sans Unicode"/>
              </a:rPr>
              <a:t> </a:t>
            </a:r>
            <a:r>
              <a:rPr sz="2475" spc="-37" baseline="1683" dirty="0">
                <a:latin typeface="Lucida Sans Unicode"/>
                <a:cs typeface="Lucida Sans Unicode"/>
              </a:rPr>
              <a:t>−</a:t>
            </a:r>
            <a:r>
              <a:rPr sz="2475" i="1" spc="-37" baseline="1683" dirty="0">
                <a:latin typeface="Cambria"/>
                <a:cs typeface="Cambria"/>
              </a:rPr>
              <a:t>E</a:t>
            </a:r>
            <a:r>
              <a:rPr sz="2475" i="1" baseline="1683" dirty="0">
                <a:latin typeface="Cambria"/>
                <a:cs typeface="Cambria"/>
              </a:rPr>
              <a:t>	</a:t>
            </a:r>
            <a:r>
              <a:rPr sz="950" spc="-380" dirty="0">
                <a:latin typeface="Lucida Sans Unicode"/>
                <a:cs typeface="Lucida Sans Unicode"/>
              </a:rPr>
              <a:t>⌢</a:t>
            </a:r>
            <a:r>
              <a:rPr sz="950" dirty="0">
                <a:latin typeface="Lucida Sans Unicode"/>
                <a:cs typeface="Lucida Sans Unicode"/>
              </a:rPr>
              <a:t>	</a:t>
            </a:r>
            <a:r>
              <a:rPr sz="2475" spc="-67" baseline="1683" dirty="0">
                <a:latin typeface="Tahoma"/>
                <a:cs typeface="Tahoma"/>
              </a:rPr>
              <a:t>log</a:t>
            </a:r>
            <a:r>
              <a:rPr sz="2475" spc="-359" baseline="1683" dirty="0">
                <a:latin typeface="Tahoma"/>
                <a:cs typeface="Tahoma"/>
              </a:rPr>
              <a:t> </a:t>
            </a:r>
            <a:r>
              <a:rPr sz="2475" i="1" spc="-75" baseline="1683" dirty="0">
                <a:latin typeface="Cambria"/>
                <a:cs typeface="Cambria"/>
              </a:rPr>
              <a:t>p</a:t>
            </a:r>
            <a:r>
              <a:rPr sz="2475" i="1" baseline="1683" dirty="0">
                <a:latin typeface="Cambria"/>
                <a:cs typeface="Cambria"/>
              </a:rPr>
              <a:t>	</a:t>
            </a:r>
            <a:r>
              <a:rPr sz="2475" baseline="1683" dirty="0">
                <a:latin typeface="Tahoma"/>
                <a:cs typeface="Tahoma"/>
              </a:rPr>
              <a:t>(</a:t>
            </a:r>
            <a:r>
              <a:rPr sz="2475" i="1" baseline="1683" dirty="0">
                <a:latin typeface="Cambria"/>
                <a:cs typeface="Cambria"/>
              </a:rPr>
              <a:t>y </a:t>
            </a:r>
            <a:r>
              <a:rPr sz="2475" spc="-262" baseline="1683" dirty="0">
                <a:latin typeface="Tahoma"/>
                <a:cs typeface="Tahoma"/>
              </a:rPr>
              <a:t>|</a:t>
            </a:r>
            <a:r>
              <a:rPr sz="2475" spc="-427" baseline="1683" dirty="0">
                <a:latin typeface="Tahoma"/>
                <a:cs typeface="Tahoma"/>
              </a:rPr>
              <a:t> </a:t>
            </a:r>
            <a:r>
              <a:rPr sz="2475" b="1" i="1" spc="165" baseline="1683" dirty="0">
                <a:latin typeface="Times New Roman"/>
                <a:cs typeface="Times New Roman"/>
              </a:rPr>
              <a:t>x</a:t>
            </a:r>
            <a:r>
              <a:rPr sz="2475" spc="165" baseline="1683" dirty="0">
                <a:latin typeface="Tahoma"/>
                <a:cs typeface="Tahoma"/>
              </a:rPr>
              <a:t>)</a:t>
            </a:r>
            <a:r>
              <a:rPr sz="2475" spc="-494" baseline="1683" dirty="0">
                <a:latin typeface="Tahoma"/>
                <a:cs typeface="Tahoma"/>
              </a:rPr>
              <a:t> </a:t>
            </a:r>
            <a:r>
              <a:rPr sz="2475" spc="-67" baseline="1683" dirty="0">
                <a:latin typeface="Lucida Sans Unicode"/>
                <a:cs typeface="Lucida Sans Unicode"/>
              </a:rPr>
              <a:t>+</a:t>
            </a:r>
            <a:r>
              <a:rPr sz="2475" spc="-434" baseline="1683" dirty="0">
                <a:latin typeface="Lucida Sans Unicode"/>
                <a:cs typeface="Lucida Sans Unicode"/>
              </a:rPr>
              <a:t> </a:t>
            </a:r>
            <a:r>
              <a:rPr sz="2475" i="1" spc="277" baseline="1683" dirty="0">
                <a:latin typeface="Cambria"/>
                <a:cs typeface="Cambria"/>
              </a:rPr>
              <a:t>λ</a:t>
            </a:r>
            <a:r>
              <a:rPr sz="2475" i="1" spc="375" baseline="1683" dirty="0">
                <a:latin typeface="Cambria"/>
                <a:cs typeface="Cambria"/>
              </a:rPr>
              <a:t> </a:t>
            </a:r>
            <a:r>
              <a:rPr sz="2475" b="1" i="1" spc="172" baseline="1683" dirty="0">
                <a:latin typeface="Times New Roman"/>
                <a:cs typeface="Times New Roman"/>
              </a:rPr>
              <a:t>w</a:t>
            </a:r>
            <a:endParaRPr sz="2475" baseline="168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49391" y="6398895"/>
            <a:ext cx="293370" cy="320675"/>
          </a:xfrm>
          <a:custGeom>
            <a:avLst/>
            <a:gdLst/>
            <a:ahLst/>
            <a:cxnLst/>
            <a:rect l="l" t="t" r="r" b="b"/>
            <a:pathLst>
              <a:path w="293370" h="320675">
                <a:moveTo>
                  <a:pt x="10363" y="0"/>
                </a:moveTo>
                <a:lnTo>
                  <a:pt x="0" y="0"/>
                </a:lnTo>
                <a:lnTo>
                  <a:pt x="0" y="320522"/>
                </a:lnTo>
                <a:lnTo>
                  <a:pt x="10363" y="320522"/>
                </a:lnTo>
                <a:lnTo>
                  <a:pt x="10363" y="0"/>
                </a:lnTo>
                <a:close/>
              </a:path>
              <a:path w="293370" h="320675">
                <a:moveTo>
                  <a:pt x="62153" y="0"/>
                </a:moveTo>
                <a:lnTo>
                  <a:pt x="51790" y="0"/>
                </a:lnTo>
                <a:lnTo>
                  <a:pt x="51790" y="320522"/>
                </a:lnTo>
                <a:lnTo>
                  <a:pt x="62153" y="320522"/>
                </a:lnTo>
                <a:lnTo>
                  <a:pt x="62153" y="0"/>
                </a:lnTo>
                <a:close/>
              </a:path>
              <a:path w="293370" h="320675">
                <a:moveTo>
                  <a:pt x="241515" y="0"/>
                </a:moveTo>
                <a:lnTo>
                  <a:pt x="231165" y="0"/>
                </a:lnTo>
                <a:lnTo>
                  <a:pt x="231165" y="320522"/>
                </a:lnTo>
                <a:lnTo>
                  <a:pt x="241515" y="320522"/>
                </a:lnTo>
                <a:lnTo>
                  <a:pt x="241515" y="0"/>
                </a:lnTo>
                <a:close/>
              </a:path>
              <a:path w="293370" h="320675">
                <a:moveTo>
                  <a:pt x="293319" y="0"/>
                </a:moveTo>
                <a:lnTo>
                  <a:pt x="282956" y="0"/>
                </a:lnTo>
                <a:lnTo>
                  <a:pt x="282956" y="320522"/>
                </a:lnTo>
                <a:lnTo>
                  <a:pt x="293319" y="320522"/>
                </a:lnTo>
                <a:lnTo>
                  <a:pt x="293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3805" y="6594962"/>
            <a:ext cx="7366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spc="-50" dirty="0">
                <a:latin typeface="Tahoma"/>
                <a:cs typeface="Tahoma"/>
              </a:rPr>
              <a:t>2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3805" y="6315876"/>
            <a:ext cx="7366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spc="-50" dirty="0">
                <a:latin typeface="Tahoma"/>
                <a:cs typeface="Tahoma"/>
              </a:rPr>
              <a:t>2</a:t>
            </a:r>
            <a:endParaRPr sz="9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88537" y="6292796"/>
            <a:ext cx="3551554" cy="480695"/>
          </a:xfrm>
          <a:custGeom>
            <a:avLst/>
            <a:gdLst/>
            <a:ahLst/>
            <a:cxnLst/>
            <a:rect l="l" t="t" r="r" b="b"/>
            <a:pathLst>
              <a:path w="3551554" h="480695">
                <a:moveTo>
                  <a:pt x="0" y="0"/>
                </a:moveTo>
                <a:lnTo>
                  <a:pt x="3551025" y="0"/>
                </a:lnTo>
                <a:lnTo>
                  <a:pt x="3551025" y="480377"/>
                </a:lnTo>
                <a:lnTo>
                  <a:pt x="0" y="480377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21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Plateau</a:t>
            </a:r>
            <a:r>
              <a:rPr spc="-225" dirty="0"/>
              <a:t> </a:t>
            </a:r>
            <a:r>
              <a:rPr dirty="0"/>
              <a:t>and</a:t>
            </a:r>
            <a:r>
              <a:rPr spc="-225" dirty="0"/>
              <a:t> </a:t>
            </a:r>
            <a:r>
              <a:rPr spc="-10" dirty="0"/>
              <a:t>Ravine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64239" y="1604772"/>
            <a:ext cx="3742690" cy="4098290"/>
            <a:chOff x="564239" y="1604772"/>
            <a:chExt cx="3742690" cy="4098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39" y="3351041"/>
              <a:ext cx="3742238" cy="23518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9800" y="1604772"/>
              <a:ext cx="234696" cy="21153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59811" y="1625600"/>
              <a:ext cx="75565" cy="1959610"/>
            </a:xfrm>
            <a:custGeom>
              <a:avLst/>
              <a:gdLst/>
              <a:ahLst/>
              <a:cxnLst/>
              <a:rect l="l" t="t" r="r" b="b"/>
              <a:pathLst>
                <a:path w="75564" h="1959610">
                  <a:moveTo>
                    <a:pt x="25116" y="1883832"/>
                  </a:moveTo>
                  <a:lnTo>
                    <a:pt x="0" y="1883832"/>
                  </a:lnTo>
                  <a:lnTo>
                    <a:pt x="37675" y="1959187"/>
                  </a:lnTo>
                  <a:lnTo>
                    <a:pt x="69073" y="1896391"/>
                  </a:lnTo>
                  <a:lnTo>
                    <a:pt x="25116" y="1896391"/>
                  </a:lnTo>
                  <a:lnTo>
                    <a:pt x="25116" y="1883832"/>
                  </a:lnTo>
                  <a:close/>
                </a:path>
                <a:path w="75564" h="1959610">
                  <a:moveTo>
                    <a:pt x="50233" y="0"/>
                  </a:moveTo>
                  <a:lnTo>
                    <a:pt x="25116" y="0"/>
                  </a:lnTo>
                  <a:lnTo>
                    <a:pt x="25116" y="1896391"/>
                  </a:lnTo>
                  <a:lnTo>
                    <a:pt x="50234" y="1896391"/>
                  </a:lnTo>
                  <a:lnTo>
                    <a:pt x="50233" y="0"/>
                  </a:lnTo>
                  <a:close/>
                </a:path>
                <a:path w="75564" h="1959610">
                  <a:moveTo>
                    <a:pt x="75352" y="1883832"/>
                  </a:moveTo>
                  <a:lnTo>
                    <a:pt x="50234" y="1883832"/>
                  </a:lnTo>
                  <a:lnTo>
                    <a:pt x="50234" y="1896391"/>
                  </a:lnTo>
                  <a:lnTo>
                    <a:pt x="69073" y="1896391"/>
                  </a:lnTo>
                  <a:lnTo>
                    <a:pt x="75352" y="1883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058435" y="1598675"/>
            <a:ext cx="2901950" cy="3903979"/>
            <a:chOff x="6058435" y="1598675"/>
            <a:chExt cx="2901950" cy="39039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8435" y="3315302"/>
              <a:ext cx="2901604" cy="21869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3831" y="1598675"/>
              <a:ext cx="923544" cy="21214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25957" y="1621091"/>
              <a:ext cx="773430" cy="1964055"/>
            </a:xfrm>
            <a:custGeom>
              <a:avLst/>
              <a:gdLst/>
              <a:ahLst/>
              <a:cxnLst/>
              <a:rect l="l" t="t" r="r" b="b"/>
              <a:pathLst>
                <a:path w="773429" h="1964054">
                  <a:moveTo>
                    <a:pt x="726483" y="1897872"/>
                  </a:moveTo>
                  <a:lnTo>
                    <a:pt x="703040" y="1906889"/>
                  </a:lnTo>
                  <a:lnTo>
                    <a:pt x="765255" y="1963695"/>
                  </a:lnTo>
                  <a:lnTo>
                    <a:pt x="770491" y="1909589"/>
                  </a:lnTo>
                  <a:lnTo>
                    <a:pt x="730990" y="1909589"/>
                  </a:lnTo>
                  <a:lnTo>
                    <a:pt x="726483" y="1897872"/>
                  </a:lnTo>
                  <a:close/>
                </a:path>
                <a:path w="773429" h="1964054">
                  <a:moveTo>
                    <a:pt x="749926" y="1888855"/>
                  </a:moveTo>
                  <a:lnTo>
                    <a:pt x="726483" y="1897872"/>
                  </a:lnTo>
                  <a:lnTo>
                    <a:pt x="730990" y="1909589"/>
                  </a:lnTo>
                  <a:lnTo>
                    <a:pt x="754433" y="1900572"/>
                  </a:lnTo>
                  <a:lnTo>
                    <a:pt x="749926" y="1888855"/>
                  </a:lnTo>
                  <a:close/>
                </a:path>
                <a:path w="773429" h="1964054">
                  <a:moveTo>
                    <a:pt x="773370" y="1879838"/>
                  </a:moveTo>
                  <a:lnTo>
                    <a:pt x="749926" y="1888855"/>
                  </a:lnTo>
                  <a:lnTo>
                    <a:pt x="754433" y="1900572"/>
                  </a:lnTo>
                  <a:lnTo>
                    <a:pt x="730990" y="1909589"/>
                  </a:lnTo>
                  <a:lnTo>
                    <a:pt x="770491" y="1909589"/>
                  </a:lnTo>
                  <a:lnTo>
                    <a:pt x="773370" y="1879838"/>
                  </a:lnTo>
                  <a:close/>
                </a:path>
                <a:path w="773429" h="1964054">
                  <a:moveTo>
                    <a:pt x="23444" y="0"/>
                  </a:moveTo>
                  <a:lnTo>
                    <a:pt x="0" y="9017"/>
                  </a:lnTo>
                  <a:lnTo>
                    <a:pt x="726483" y="1897872"/>
                  </a:lnTo>
                  <a:lnTo>
                    <a:pt x="749926" y="1888855"/>
                  </a:lnTo>
                  <a:lnTo>
                    <a:pt x="234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73836" y="6707202"/>
            <a:ext cx="2838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86196" y="721359"/>
            <a:ext cx="72891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Cost</a:t>
            </a:r>
            <a:r>
              <a:rPr sz="4000" spc="-170" dirty="0"/>
              <a:t> </a:t>
            </a:r>
            <a:r>
              <a:rPr sz="4000" dirty="0"/>
              <a:t>Function</a:t>
            </a:r>
            <a:r>
              <a:rPr sz="4000" spc="-180" dirty="0"/>
              <a:t> </a:t>
            </a:r>
            <a:r>
              <a:rPr sz="4000" dirty="0"/>
              <a:t>of</a:t>
            </a:r>
            <a:r>
              <a:rPr sz="4000" spc="-170" dirty="0"/>
              <a:t> </a:t>
            </a:r>
            <a:r>
              <a:rPr sz="4000" dirty="0"/>
              <a:t>Neural</a:t>
            </a:r>
            <a:r>
              <a:rPr sz="4000" spc="-170" dirty="0"/>
              <a:t> </a:t>
            </a:r>
            <a:r>
              <a:rPr sz="4000" spc="-10" dirty="0"/>
              <a:t>Network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85723" y="1639679"/>
            <a:ext cx="8865235" cy="479933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Visualizations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similar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65"/>
              </a:spcBef>
              <a:buChar char="–"/>
              <a:tabLst>
                <a:tab pos="746125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Feedforward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25"/>
              </a:spcBef>
              <a:buChar char="–"/>
              <a:tabLst>
                <a:tab pos="746125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Convolutional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Recurrent</a:t>
            </a:r>
            <a:r>
              <a:rPr sz="2800" spc="-1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Applied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object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recognition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NLP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tasks</a:t>
            </a:r>
            <a:endParaRPr sz="3200">
              <a:latin typeface="Arial MT"/>
              <a:cs typeface="Arial MT"/>
            </a:endParaRPr>
          </a:p>
          <a:p>
            <a:pPr marL="351155" marR="874394" indent="-339090">
              <a:lnSpc>
                <a:spcPts val="3790"/>
              </a:lnSpc>
              <a:spcBef>
                <a:spcPts val="9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Primary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obstacle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multiple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minima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but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saddle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points</a:t>
            </a:r>
            <a:endParaRPr sz="320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71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Most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time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spent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traversing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flat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valley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Hessian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matrix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circumnavigating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4813" y="6406896"/>
            <a:ext cx="72504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tall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“mountain”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via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indirect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arcing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path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12298" y="6690359"/>
            <a:ext cx="196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Arial MT"/>
                <a:cs typeface="Arial MT"/>
              </a:rPr>
              <a:t>11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57459" y="1842240"/>
            <a:ext cx="3485515" cy="1903095"/>
            <a:chOff x="6057459" y="1842240"/>
            <a:chExt cx="3485515" cy="19030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7978" y="1851659"/>
              <a:ext cx="3376142" cy="18718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62169" y="1846950"/>
              <a:ext cx="3475990" cy="1893570"/>
            </a:xfrm>
            <a:custGeom>
              <a:avLst/>
              <a:gdLst/>
              <a:ahLst/>
              <a:cxnLst/>
              <a:rect l="l" t="t" r="r" b="b"/>
              <a:pathLst>
                <a:path w="3475990" h="1893570">
                  <a:moveTo>
                    <a:pt x="0" y="0"/>
                  </a:moveTo>
                  <a:lnTo>
                    <a:pt x="3475672" y="0"/>
                  </a:lnTo>
                  <a:lnTo>
                    <a:pt x="3475672" y="1893252"/>
                  </a:lnTo>
                  <a:lnTo>
                    <a:pt x="0" y="1893252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729" y="725424"/>
            <a:ext cx="7931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4.Cliffs</a:t>
            </a:r>
            <a:r>
              <a:rPr spc="-204" dirty="0"/>
              <a:t> </a:t>
            </a:r>
            <a:r>
              <a:rPr dirty="0"/>
              <a:t>and</a:t>
            </a:r>
            <a:r>
              <a:rPr spc="-204" dirty="0"/>
              <a:t> </a:t>
            </a:r>
            <a:r>
              <a:rPr spc="-20" dirty="0"/>
              <a:t>Exploding</a:t>
            </a:r>
            <a:r>
              <a:rPr spc="-204" dirty="0"/>
              <a:t> </a:t>
            </a:r>
            <a:r>
              <a:rPr spc="-10" dirty="0"/>
              <a:t>Gradients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021114"/>
            <a:ext cx="8107045" cy="417385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38455" marR="1741805" indent="-338455" algn="r">
              <a:lnSpc>
                <a:spcPct val="100000"/>
              </a:lnSpc>
              <a:spcBef>
                <a:spcPts val="720"/>
              </a:spcBef>
              <a:buChar char="•"/>
              <a:tabLst>
                <a:tab pos="3384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networks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many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layers</a:t>
            </a:r>
            <a:endParaRPr sz="3200">
              <a:latin typeface="Arial MT"/>
              <a:cs typeface="Arial MT"/>
            </a:endParaRPr>
          </a:p>
          <a:p>
            <a:pPr marL="281305" marR="1686560" lvl="1" indent="-281305" algn="r">
              <a:lnSpc>
                <a:spcPct val="100000"/>
              </a:lnSpc>
              <a:spcBef>
                <a:spcPts val="545"/>
              </a:spcBef>
              <a:buChar char="–"/>
              <a:tabLst>
                <a:tab pos="28130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steep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regions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resembling</a:t>
            </a:r>
            <a:r>
              <a:rPr sz="2800" spc="-1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cliffs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Result</a:t>
            </a:r>
            <a:r>
              <a:rPr sz="2400" spc="-13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from</a:t>
            </a:r>
            <a:r>
              <a:rPr sz="2400" spc="-14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multiplying</a:t>
            </a:r>
            <a:r>
              <a:rPr sz="2400" spc="-13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several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large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weights</a:t>
            </a:r>
            <a:endParaRPr sz="24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52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E.g.,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RNNs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many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factors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each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time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step</a:t>
            </a:r>
            <a:endParaRPr sz="240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88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update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step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move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extremely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far,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jumping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off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cliff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altogether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5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Cliffs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dangerous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either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1155" algn="l"/>
              </a:tabLst>
            </a:pP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Gradient</a:t>
            </a:r>
            <a:r>
              <a:rPr sz="3200" i="1" spc="-13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3333CC"/>
                </a:solidFill>
                <a:latin typeface="Arial"/>
                <a:cs typeface="Arial"/>
              </a:rPr>
              <a:t>clipping</a:t>
            </a:r>
            <a:r>
              <a:rPr sz="3200" i="1" spc="-16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heuristics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used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29674" y="1766887"/>
            <a:ext cx="2355215" cy="1086485"/>
            <a:chOff x="7129674" y="1766887"/>
            <a:chExt cx="2355215" cy="10864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8756" y="1776307"/>
              <a:ext cx="2263231" cy="1055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34383" y="1771597"/>
              <a:ext cx="2345690" cy="1076960"/>
            </a:xfrm>
            <a:custGeom>
              <a:avLst/>
              <a:gdLst/>
              <a:ahLst/>
              <a:cxnLst/>
              <a:rect l="l" t="t" r="r" b="b"/>
              <a:pathLst>
                <a:path w="2345690" h="1076960">
                  <a:moveTo>
                    <a:pt x="0" y="0"/>
                  </a:moveTo>
                  <a:lnTo>
                    <a:pt x="2345372" y="0"/>
                  </a:lnTo>
                  <a:lnTo>
                    <a:pt x="2345372" y="1076924"/>
                  </a:lnTo>
                  <a:lnTo>
                    <a:pt x="0" y="1076924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773836" y="6707202"/>
            <a:ext cx="2838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773836" y="6707202"/>
            <a:ext cx="2838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13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1855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105" dirty="0"/>
              <a:t> </a:t>
            </a:r>
            <a:r>
              <a:rPr spc="-50" dirty="0"/>
              <a:t>Long-</a:t>
            </a:r>
            <a:r>
              <a:rPr dirty="0"/>
              <a:t>Term</a:t>
            </a:r>
            <a:r>
              <a:rPr spc="-145" dirty="0"/>
              <a:t> </a:t>
            </a:r>
            <a:r>
              <a:rPr spc="-10" dirty="0"/>
              <a:t>Dependencies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" y="2100072"/>
            <a:ext cx="7818120" cy="44602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790" marR="92075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7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When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computational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graphs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become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extremely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deep,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endParaRPr sz="3200">
              <a:latin typeface="Arial MT"/>
              <a:cs typeface="Arial MT"/>
            </a:endParaRPr>
          </a:p>
          <a:p>
            <a:pPr marL="745490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5490" algn="l"/>
              </a:tabLst>
            </a:pPr>
            <a:r>
              <a:rPr sz="2800" spc="-35" dirty="0">
                <a:solidFill>
                  <a:srgbClr val="336600"/>
                </a:solidFill>
                <a:latin typeface="Arial MT"/>
                <a:cs typeface="Arial MT"/>
              </a:rPr>
              <a:t>feed-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forward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many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layers</a:t>
            </a:r>
            <a:endParaRPr sz="2800">
              <a:latin typeface="Arial MT"/>
              <a:cs typeface="Arial MT"/>
            </a:endParaRPr>
          </a:p>
          <a:p>
            <a:pPr marL="745490" marR="421005" lvl="1" indent="-281305">
              <a:lnSpc>
                <a:spcPct val="98200"/>
              </a:lnSpc>
              <a:spcBef>
                <a:spcPts val="685"/>
              </a:spcBef>
              <a:buChar char="–"/>
              <a:tabLst>
                <a:tab pos="74676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RNNs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which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construct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deep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computational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graphs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by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repeatedly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applying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same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operation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each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time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step</a:t>
            </a:r>
            <a:endParaRPr sz="2800">
              <a:latin typeface="Arial MT"/>
              <a:cs typeface="Arial MT"/>
            </a:endParaRPr>
          </a:p>
          <a:p>
            <a:pPr marL="351790" marR="5080" indent="-339090">
              <a:lnSpc>
                <a:spcPts val="3790"/>
              </a:lnSpc>
              <a:spcBef>
                <a:spcPts val="920"/>
              </a:spcBef>
              <a:buChar char="•"/>
              <a:tabLst>
                <a:tab pos="3517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Repeated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application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gives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rise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difficulties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434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Discussed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further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RNNs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latin typeface="Calibri"/>
                <a:cs typeface="Calibri"/>
              </a:rPr>
              <a:t>10.7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73836" y="6707202"/>
            <a:ext cx="2838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14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1614" y="691895"/>
            <a:ext cx="4980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-190" dirty="0"/>
              <a:t> </a:t>
            </a:r>
            <a:r>
              <a:rPr dirty="0"/>
              <a:t>Inexact</a:t>
            </a:r>
            <a:r>
              <a:rPr spc="-190" dirty="0"/>
              <a:t> </a:t>
            </a:r>
            <a:r>
              <a:rPr spc="-10" dirty="0"/>
              <a:t>Gradients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798320"/>
            <a:ext cx="8593455" cy="50133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66865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assume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have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access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exact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Hessian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matrix</a:t>
            </a:r>
            <a:endParaRPr sz="3200" dirty="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6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practice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noisy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biased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estimate</a:t>
            </a:r>
            <a:endParaRPr sz="3200" dirty="0">
              <a:latin typeface="Arial MT"/>
              <a:cs typeface="Arial MT"/>
            </a:endParaRPr>
          </a:p>
          <a:p>
            <a:pPr marL="746125" marR="97790" lvl="1" indent="-281305">
              <a:lnSpc>
                <a:spcPts val="3310"/>
              </a:lnSpc>
              <a:spcBef>
                <a:spcPts val="79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Every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relies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sampling-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based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estimates</a:t>
            </a:r>
            <a:endParaRPr sz="2800" dirty="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4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using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minibatch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examples</a:t>
            </a:r>
            <a:endParaRPr sz="24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0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other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case,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objective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intractable</a:t>
            </a:r>
            <a:endParaRPr sz="2800" dirty="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which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case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intractable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well</a:t>
            </a:r>
            <a:endParaRPr sz="2400" dirty="0">
              <a:latin typeface="Arial MT"/>
              <a:cs typeface="Arial MT"/>
            </a:endParaRPr>
          </a:p>
          <a:p>
            <a:pPr marL="1141730" marR="968375" lvl="2" indent="-224790">
              <a:lnSpc>
                <a:spcPct val="97100"/>
              </a:lnSpc>
              <a:spcBef>
                <a:spcPts val="610"/>
              </a:spcBef>
              <a:buChar char="•"/>
              <a:tabLst>
                <a:tab pos="114300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Contrastive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Divergence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gives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technique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for 	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approximating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intractable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log-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likelihood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Boltzmann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machine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706" y="797559"/>
            <a:ext cx="88811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5505" marR="5080" indent="-212344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7.</a:t>
            </a:r>
            <a:r>
              <a:rPr sz="4000" spc="-170" dirty="0"/>
              <a:t> </a:t>
            </a:r>
            <a:r>
              <a:rPr sz="4000" dirty="0"/>
              <a:t>Poor</a:t>
            </a:r>
            <a:r>
              <a:rPr sz="4000" spc="-160" dirty="0"/>
              <a:t> </a:t>
            </a:r>
            <a:r>
              <a:rPr sz="4000" spc="-30" dirty="0"/>
              <a:t>Correspondence</a:t>
            </a:r>
            <a:r>
              <a:rPr sz="4000" spc="-180" dirty="0"/>
              <a:t> </a:t>
            </a:r>
            <a:r>
              <a:rPr sz="4000" spc="-10" dirty="0"/>
              <a:t>between</a:t>
            </a:r>
            <a:r>
              <a:rPr sz="4000" spc="-180" dirty="0"/>
              <a:t> </a:t>
            </a:r>
            <a:r>
              <a:rPr sz="4000" spc="-10" dirty="0"/>
              <a:t>Local </a:t>
            </a:r>
            <a:r>
              <a:rPr sz="4000" dirty="0"/>
              <a:t>and</a:t>
            </a:r>
            <a:r>
              <a:rPr sz="4000" spc="-180" dirty="0"/>
              <a:t> </a:t>
            </a:r>
            <a:r>
              <a:rPr sz="4000" dirty="0"/>
              <a:t>Global</a:t>
            </a:r>
            <a:r>
              <a:rPr sz="4000" spc="-160" dirty="0"/>
              <a:t> </a:t>
            </a:r>
            <a:r>
              <a:rPr sz="4000" spc="-10" dirty="0"/>
              <a:t>Structure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85723" y="2021114"/>
            <a:ext cx="8846820" cy="45046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make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single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step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if:</a:t>
            </a:r>
            <a:endParaRPr sz="3200">
              <a:latin typeface="Arial MT"/>
              <a:cs typeface="Arial MT"/>
            </a:endParaRPr>
          </a:p>
          <a:p>
            <a:pPr marL="835025" lvl="1" indent="-370205">
              <a:lnSpc>
                <a:spcPct val="100000"/>
              </a:lnSpc>
              <a:spcBef>
                <a:spcPts val="545"/>
              </a:spcBef>
              <a:buClr>
                <a:srgbClr val="336600"/>
              </a:buClr>
              <a:buFont typeface="Times New Roman"/>
              <a:buChar char="–"/>
              <a:tabLst>
                <a:tab pos="835025" algn="l"/>
              </a:tabLst>
            </a:pPr>
            <a:r>
              <a:rPr sz="2800" i="1" dirty="0">
                <a:latin typeface="Times New Roman"/>
                <a:cs typeface="Times New Roman"/>
              </a:rPr>
              <a:t>J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800" b="1" dirty="0">
                <a:latin typeface="Times New Roman"/>
                <a:cs typeface="Times New Roman"/>
              </a:rPr>
              <a:t>θ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poorly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conditioned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current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θ</a:t>
            </a:r>
            <a:endParaRPr sz="2800">
              <a:latin typeface="Calibri"/>
              <a:cs typeface="Calibri"/>
            </a:endParaRPr>
          </a:p>
          <a:p>
            <a:pPr marL="747395" lvl="1" indent="-282575">
              <a:lnSpc>
                <a:spcPct val="100000"/>
              </a:lnSpc>
              <a:spcBef>
                <a:spcPts val="645"/>
              </a:spcBef>
              <a:buFont typeface="Times New Roman"/>
              <a:buChar char="–"/>
              <a:tabLst>
                <a:tab pos="747395" algn="l"/>
              </a:tabLst>
            </a:pPr>
            <a:r>
              <a:rPr sz="2800" b="1" dirty="0">
                <a:latin typeface="Times New Roman"/>
                <a:cs typeface="Times New Roman"/>
              </a:rPr>
              <a:t>θ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lies</a:t>
            </a:r>
            <a:r>
              <a:rPr sz="28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8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cliff</a:t>
            </a:r>
            <a:endParaRPr sz="2800">
              <a:latin typeface="Arial MT"/>
              <a:cs typeface="Arial MT"/>
            </a:endParaRPr>
          </a:p>
          <a:p>
            <a:pPr marL="747395" marR="445134" lvl="1" indent="-282575">
              <a:lnSpc>
                <a:spcPts val="3290"/>
              </a:lnSpc>
              <a:spcBef>
                <a:spcPts val="820"/>
              </a:spcBef>
              <a:buFont typeface="Times New Roman"/>
              <a:buChar char="–"/>
              <a:tabLst>
                <a:tab pos="747395" algn="l"/>
              </a:tabLst>
            </a:pPr>
            <a:r>
              <a:rPr sz="2800" b="1" dirty="0">
                <a:latin typeface="Times New Roman"/>
                <a:cs typeface="Times New Roman"/>
              </a:rPr>
              <a:t>θ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saddle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hiding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opportunity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make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progress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downhill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from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>
              <a:latin typeface="Arial MT"/>
              <a:cs typeface="Arial MT"/>
            </a:endParaRPr>
          </a:p>
          <a:p>
            <a:pPr marL="351155" marR="590550" indent="-339090">
              <a:lnSpc>
                <a:spcPts val="3700"/>
              </a:lnSpc>
              <a:spcBef>
                <a:spcPts val="89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possible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overcome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all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problems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still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perform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poorly</a:t>
            </a:r>
            <a:endParaRPr sz="3200">
              <a:latin typeface="Arial MT"/>
              <a:cs typeface="Arial MT"/>
            </a:endParaRPr>
          </a:p>
          <a:p>
            <a:pPr marL="746125" marR="5080" lvl="1" indent="-281305">
              <a:lnSpc>
                <a:spcPts val="3290"/>
              </a:lnSpc>
              <a:spcBef>
                <a:spcPts val="73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if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direction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makes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most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improvement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locally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does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towards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distant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regions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much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419" y="6491223"/>
            <a:ext cx="1612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lower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cost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9236" y="669035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2554" y="691895"/>
            <a:ext cx="6578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Need</a:t>
            </a:r>
            <a:r>
              <a:rPr spc="-190" dirty="0"/>
              <a:t> </a:t>
            </a:r>
            <a:r>
              <a:rPr dirty="0"/>
              <a:t>for</a:t>
            </a:r>
            <a:r>
              <a:rPr spc="-180" dirty="0"/>
              <a:t> </a:t>
            </a:r>
            <a:r>
              <a:rPr dirty="0"/>
              <a:t>good</a:t>
            </a:r>
            <a:r>
              <a:rPr spc="-185" dirty="0"/>
              <a:t> </a:t>
            </a:r>
            <a:r>
              <a:rPr dirty="0"/>
              <a:t>initial</a:t>
            </a:r>
            <a:r>
              <a:rPr spc="-180" dirty="0"/>
              <a:t> </a:t>
            </a:r>
            <a:r>
              <a:rPr spc="-10" dirty="0"/>
              <a:t>points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569720"/>
            <a:ext cx="8552180" cy="488823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1155" marR="93980" indent="-339090">
              <a:lnSpc>
                <a:spcPct val="97800"/>
              </a:lnSpc>
              <a:spcBef>
                <a:spcPts val="18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based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local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downhill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moves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fail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if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local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surface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does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point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towards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global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solution</a:t>
            </a:r>
            <a:endParaRPr sz="3200">
              <a:latin typeface="Arial MT"/>
              <a:cs typeface="Arial MT"/>
            </a:endParaRPr>
          </a:p>
          <a:p>
            <a:pPr marL="351155" marR="5080" indent="-339090" algn="just">
              <a:lnSpc>
                <a:spcPts val="3790"/>
              </a:lnSpc>
              <a:spcBef>
                <a:spcPts val="9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Research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directions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aimed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at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finding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good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points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problems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global structure</a:t>
            </a:r>
            <a:endParaRPr sz="3200">
              <a:latin typeface="Arial MT"/>
              <a:cs typeface="Arial MT"/>
            </a:endParaRPr>
          </a:p>
          <a:p>
            <a:pPr marL="745490" marR="4213225" lvl="1" indent="-281305" algn="just">
              <a:lnSpc>
                <a:spcPts val="4010"/>
              </a:lnSpc>
              <a:spcBef>
                <a:spcPts val="45"/>
              </a:spcBef>
              <a:buChar char="–"/>
              <a:tabLst>
                <a:tab pos="75628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Ex: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saddle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or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local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minima</a:t>
            </a:r>
            <a:endParaRPr sz="2800">
              <a:latin typeface="Arial MT"/>
              <a:cs typeface="Arial MT"/>
            </a:endParaRPr>
          </a:p>
          <a:p>
            <a:pPr marL="1141095" lvl="2" indent="-224790" algn="just">
              <a:lnSpc>
                <a:spcPct val="100000"/>
              </a:lnSpc>
              <a:spcBef>
                <a:spcPts val="275"/>
              </a:spcBef>
              <a:buChar char="•"/>
              <a:tabLst>
                <a:tab pos="11410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Trajectory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circumventing</a:t>
            </a:r>
            <a:endParaRPr sz="2400">
              <a:latin typeface="Arial MT"/>
              <a:cs typeface="Arial MT"/>
            </a:endParaRPr>
          </a:p>
          <a:p>
            <a:pPr marL="1109980" algn="just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such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mountains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may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long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result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3057" y="6499352"/>
            <a:ext cx="307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excessive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9236" y="669035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16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2027" y="4187614"/>
            <a:ext cx="3616958" cy="195290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458" y="691895"/>
            <a:ext cx="8817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spc="-140" dirty="0"/>
              <a:t> </a:t>
            </a:r>
            <a:r>
              <a:rPr spc="-20" dirty="0"/>
              <a:t>Theoretical</a:t>
            </a:r>
            <a:r>
              <a:rPr spc="-160" dirty="0"/>
              <a:t> </a:t>
            </a:r>
            <a:r>
              <a:rPr dirty="0"/>
              <a:t>Limits</a:t>
            </a:r>
            <a:r>
              <a:rPr spc="-15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645920"/>
            <a:ext cx="8651875" cy="48101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51155" marR="728980" indent="-339090" algn="just">
              <a:lnSpc>
                <a:spcPct val="97800"/>
              </a:lnSpc>
              <a:spcBef>
                <a:spcPts val="18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There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limits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performance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any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might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design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for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networks</a:t>
            </a:r>
            <a:endParaRPr sz="3200">
              <a:latin typeface="Arial MT"/>
              <a:cs typeface="Arial MT"/>
            </a:endParaRPr>
          </a:p>
          <a:p>
            <a:pPr marL="351155" marR="192405" indent="-339090" algn="just">
              <a:lnSpc>
                <a:spcPts val="3820"/>
              </a:lnSpc>
              <a:spcBef>
                <a:spcPts val="88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results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little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bearing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networks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practice</a:t>
            </a:r>
            <a:endParaRPr sz="3200">
              <a:latin typeface="Arial MT"/>
              <a:cs typeface="Arial MT"/>
            </a:endParaRPr>
          </a:p>
          <a:p>
            <a:pPr marL="746125" marR="299720" lvl="1" indent="-281305" algn="just">
              <a:lnSpc>
                <a:spcPct val="101400"/>
              </a:lnSpc>
              <a:spcBef>
                <a:spcPts val="37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Some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apply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only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networks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output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discrete 	values</a:t>
            </a:r>
            <a:endParaRPr sz="2800">
              <a:latin typeface="Arial MT"/>
              <a:cs typeface="Arial MT"/>
            </a:endParaRPr>
          </a:p>
          <a:p>
            <a:pPr marL="1141095" lvl="2" indent="-224790" algn="just">
              <a:lnSpc>
                <a:spcPct val="100000"/>
              </a:lnSpc>
              <a:spcBef>
                <a:spcPts val="450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Most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networks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output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smoothly</a:t>
            </a:r>
            <a:r>
              <a:rPr sz="2400" spc="-13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increasing</a:t>
            </a:r>
            <a:r>
              <a:rPr sz="2400" spc="-13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values</a:t>
            </a:r>
            <a:endParaRPr sz="2400">
              <a:latin typeface="Arial MT"/>
              <a:cs typeface="Arial MT"/>
            </a:endParaRPr>
          </a:p>
          <a:p>
            <a:pPr marL="746125" marR="318770" lvl="1" indent="-281305" algn="just">
              <a:lnSpc>
                <a:spcPts val="3310"/>
              </a:lnSpc>
              <a:spcBef>
                <a:spcPts val="76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Some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show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that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there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exist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problem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classes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that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intractable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9963" y="6496303"/>
            <a:ext cx="71602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490" indent="-224790">
              <a:lnSpc>
                <a:spcPct val="100000"/>
              </a:lnSpc>
              <a:spcBef>
                <a:spcPts val="100"/>
              </a:spcBef>
              <a:buChar char="•"/>
              <a:tabLst>
                <a:tab pos="23749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But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difficult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tell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whether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problem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falls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class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9236" y="669035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17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4188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220" dirty="0"/>
              <a:t> </a:t>
            </a:r>
            <a:r>
              <a:rPr spc="-20" dirty="0"/>
              <a:t>Optimization</a:t>
            </a:r>
            <a:r>
              <a:rPr spc="-220" dirty="0"/>
              <a:t> </a:t>
            </a:r>
            <a:r>
              <a:rPr spc="-10" dirty="0"/>
              <a:t>Algorithms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02526" y="691895"/>
            <a:ext cx="16567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Topics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337056"/>
            <a:ext cx="7727950" cy="50825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Importance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of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machine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How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differs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from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50"/>
              </a:spcBef>
              <a:buChar char="•"/>
              <a:tabLst>
                <a:tab pos="351155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Challenges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neural</a:t>
            </a:r>
            <a:r>
              <a:rPr sz="28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network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3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Basic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6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SGD,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Momentum,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Nesterov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Momentum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25"/>
              </a:spcBef>
              <a:buChar char="•"/>
              <a:tabLst>
                <a:tab pos="351155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Parameter</a:t>
            </a:r>
            <a:r>
              <a:rPr sz="2800" spc="-15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initialization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adaptive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rates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AdaGrad,</a:t>
            </a:r>
            <a:r>
              <a:rPr sz="24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RMSProp,</a:t>
            </a:r>
            <a:r>
              <a:rPr sz="24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808080"/>
                </a:solidFill>
                <a:latin typeface="Arial MT"/>
                <a:cs typeface="Arial MT"/>
              </a:rPr>
              <a:t>Adam</a:t>
            </a:r>
            <a:endParaRPr sz="24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05"/>
              </a:spcBef>
              <a:buChar char="•"/>
              <a:tabLst>
                <a:tab pos="351155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287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Importance</a:t>
            </a:r>
            <a:r>
              <a:rPr sz="4000" spc="-160" dirty="0"/>
              <a:t> </a:t>
            </a:r>
            <a:r>
              <a:rPr sz="4000" dirty="0"/>
              <a:t>of</a:t>
            </a:r>
            <a:r>
              <a:rPr sz="4000" spc="-145" dirty="0"/>
              <a:t> </a:t>
            </a:r>
            <a:r>
              <a:rPr sz="4000" spc="-10" dirty="0"/>
              <a:t>Optimization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8485505" cy="345947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51155" marR="5080" indent="-339090">
              <a:lnSpc>
                <a:spcPct val="97500"/>
              </a:lnSpc>
              <a:spcBef>
                <a:spcPts val="19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Common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invest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days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months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time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on </a:t>
            </a:r>
            <a:r>
              <a:rPr sz="3200" dirty="0">
                <a:latin typeface="Times New Roman"/>
                <a:cs typeface="Times New Roman"/>
              </a:rPr>
              <a:t>100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machines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solve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single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instance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neural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network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endParaRPr sz="3200">
              <a:latin typeface="Arial MT"/>
              <a:cs typeface="Arial MT"/>
            </a:endParaRPr>
          </a:p>
          <a:p>
            <a:pPr marL="351155" marR="293370" indent="-339090">
              <a:lnSpc>
                <a:spcPts val="3790"/>
              </a:lnSpc>
              <a:spcBef>
                <a:spcPts val="9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Because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important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so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expensive</a:t>
            </a:r>
            <a:endParaRPr sz="3200">
              <a:latin typeface="Arial MT"/>
              <a:cs typeface="Arial MT"/>
            </a:endParaRPr>
          </a:p>
          <a:p>
            <a:pPr marL="747395" marR="400685" indent="-282575">
              <a:lnSpc>
                <a:spcPct val="100699"/>
              </a:lnSpc>
              <a:spcBef>
                <a:spcPts val="43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Specialized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techniques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been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developed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solving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180" dirty="0"/>
              <a:t> </a:t>
            </a:r>
            <a:r>
              <a:rPr spc="-20" dirty="0"/>
              <a:t>Stochastic</a:t>
            </a:r>
            <a:r>
              <a:rPr spc="-190" dirty="0"/>
              <a:t> </a:t>
            </a:r>
            <a:r>
              <a:rPr spc="-10" dirty="0"/>
              <a:t>Gradient</a:t>
            </a:r>
            <a:r>
              <a:rPr spc="-1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871472"/>
            <a:ext cx="7887970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1155" marR="5080" indent="-339090">
              <a:lnSpc>
                <a:spcPts val="3820"/>
              </a:lnSpc>
              <a:spcBef>
                <a:spcPts val="21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descent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follows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entire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downhill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723" y="5160554"/>
            <a:ext cx="8497570" cy="20148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SGD: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Accelerated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minibatches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downhill</a:t>
            </a:r>
            <a:endParaRPr sz="32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Wide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use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general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endParaRPr sz="2800" dirty="0">
              <a:latin typeface="Arial MT"/>
              <a:cs typeface="Arial MT"/>
            </a:endParaRPr>
          </a:p>
          <a:p>
            <a:pPr marL="746125" marR="5080" lvl="1" indent="-281305">
              <a:lnSpc>
                <a:spcPts val="3290"/>
              </a:lnSpc>
              <a:spcBef>
                <a:spcPts val="815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Average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minibatch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estimate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592" y="3028657"/>
            <a:ext cx="2947448" cy="21636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30157" y="3314191"/>
            <a:ext cx="426910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solidFill>
                  <a:srgbClr val="7030A0"/>
                </a:solidFill>
                <a:latin typeface="Arial MT"/>
                <a:cs typeface="Arial MT"/>
              </a:rPr>
              <a:t>Criterion</a:t>
            </a:r>
            <a:r>
              <a:rPr sz="1800" spc="-6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f</a:t>
            </a:r>
            <a:r>
              <a:rPr sz="1800" b="1" dirty="0">
                <a:latin typeface="Times New Roman"/>
                <a:cs typeface="Times New Roman"/>
              </a:rPr>
              <a:t>(</a:t>
            </a:r>
            <a:r>
              <a:rPr sz="1800" b="1" i="1" dirty="0">
                <a:latin typeface="Times New Roman"/>
                <a:cs typeface="Times New Roman"/>
              </a:rPr>
              <a:t>x</a:t>
            </a:r>
            <a:r>
              <a:rPr sz="1800" b="1" dirty="0">
                <a:latin typeface="Times New Roman"/>
                <a:cs typeface="Times New Roman"/>
              </a:rPr>
              <a:t>)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Arial MT"/>
                <a:cs typeface="Arial MT"/>
              </a:rPr>
              <a:t>minimized</a:t>
            </a:r>
            <a:r>
              <a:rPr sz="1800" spc="-6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by</a:t>
            </a:r>
            <a:r>
              <a:rPr sz="1800" spc="-6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moving</a:t>
            </a:r>
            <a:r>
              <a:rPr sz="1800" spc="-6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7030A0"/>
                </a:solidFill>
                <a:latin typeface="Arial MT"/>
                <a:cs typeface="Arial MT"/>
              </a:rPr>
              <a:t>from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current</a:t>
            </a:r>
            <a:r>
              <a:rPr sz="1800" spc="-7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solution</a:t>
            </a:r>
            <a:r>
              <a:rPr sz="1800" spc="-7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in</a:t>
            </a:r>
            <a:r>
              <a:rPr sz="1800" spc="-7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direction</a:t>
            </a:r>
            <a:r>
              <a:rPr sz="1800" spc="-7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of</a:t>
            </a:r>
            <a:r>
              <a:rPr sz="1800" spc="-7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Arial MT"/>
                <a:cs typeface="Arial MT"/>
              </a:rPr>
              <a:t>negative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of</a:t>
            </a:r>
            <a:r>
              <a:rPr sz="1800" spc="-4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Arial MT"/>
                <a:cs typeface="Arial MT"/>
              </a:rPr>
              <a:t>gradient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7811" y="760983"/>
            <a:ext cx="8740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SGD</a:t>
            </a:r>
            <a:r>
              <a:rPr sz="4000" spc="-215" dirty="0"/>
              <a:t> </a:t>
            </a:r>
            <a:r>
              <a:rPr sz="4000" dirty="0"/>
              <a:t>follows</a:t>
            </a:r>
            <a:r>
              <a:rPr sz="4000" spc="-200" dirty="0"/>
              <a:t> </a:t>
            </a:r>
            <a:r>
              <a:rPr sz="4000" spc="-10" dirty="0"/>
              <a:t>gradient</a:t>
            </a:r>
            <a:r>
              <a:rPr sz="4000" spc="-195" dirty="0"/>
              <a:t> </a:t>
            </a:r>
            <a:r>
              <a:rPr sz="4000" spc="-10" dirty="0"/>
              <a:t>estimate</a:t>
            </a:r>
            <a:r>
              <a:rPr sz="4000" spc="-200" dirty="0"/>
              <a:t> </a:t>
            </a:r>
            <a:r>
              <a:rPr sz="4000" spc="-10" dirty="0"/>
              <a:t>downhill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58879" y="1453896"/>
            <a:ext cx="74822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Times New Roman"/>
                <a:cs typeface="Times New Roman"/>
              </a:rPr>
              <a:t>Algorithm:</a:t>
            </a:r>
            <a:r>
              <a:rPr sz="3200" b="1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SGD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update</a:t>
            </a:r>
            <a:r>
              <a:rPr sz="3200" spc="-1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at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training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iteration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i="1" spc="-50" dirty="0">
                <a:latin typeface="Times New Roman"/>
                <a:cs typeface="Times New Roman"/>
              </a:rPr>
              <a:t>k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4563" y="5428778"/>
            <a:ext cx="7258684" cy="10883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20"/>
              </a:spcBef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crucial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parameter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latin typeface="Cambria"/>
                <a:cs typeface="Cambria"/>
              </a:rPr>
              <a:t>ε</a:t>
            </a:r>
            <a:endParaRPr sz="3200">
              <a:latin typeface="Cambria"/>
              <a:cs typeface="Cambria"/>
            </a:endParaRPr>
          </a:p>
          <a:p>
            <a:pPr marL="850900">
              <a:lnSpc>
                <a:spcPct val="100000"/>
              </a:lnSpc>
              <a:spcBef>
                <a:spcPts val="54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At</a:t>
            </a:r>
            <a:r>
              <a:rPr sz="28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iteration</a:t>
            </a:r>
            <a:r>
              <a:rPr sz="28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k</a:t>
            </a:r>
            <a:r>
              <a:rPr sz="2800" i="1" spc="15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latin typeface="Cambria"/>
                <a:cs typeface="Cambria"/>
              </a:rPr>
              <a:t>ε</a:t>
            </a:r>
            <a:r>
              <a:rPr sz="2700" i="1" spc="-37" baseline="-18518" dirty="0">
                <a:latin typeface="Times New Roman"/>
                <a:cs typeface="Times New Roman"/>
              </a:rPr>
              <a:t>k</a:t>
            </a:r>
            <a:endParaRPr sz="2700" baseline="-18518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7780" y="1440355"/>
            <a:ext cx="8528050" cy="4130040"/>
            <a:chOff x="727780" y="1440355"/>
            <a:chExt cx="8528050" cy="41300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301" y="2051923"/>
              <a:ext cx="8166444" cy="21804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4060" y="1446635"/>
              <a:ext cx="8515350" cy="2788285"/>
            </a:xfrm>
            <a:custGeom>
              <a:avLst/>
              <a:gdLst/>
              <a:ahLst/>
              <a:cxnLst/>
              <a:rect l="l" t="t" r="r" b="b"/>
              <a:pathLst>
                <a:path w="8515350" h="2788285">
                  <a:moveTo>
                    <a:pt x="0" y="0"/>
                  </a:moveTo>
                  <a:lnTo>
                    <a:pt x="8514926" y="0"/>
                  </a:lnTo>
                  <a:lnTo>
                    <a:pt x="8514926" y="2788073"/>
                  </a:lnTo>
                  <a:lnTo>
                    <a:pt x="0" y="2788073"/>
                  </a:lnTo>
                  <a:lnTo>
                    <a:pt x="0" y="0"/>
                  </a:lnTo>
                  <a:close/>
                </a:path>
              </a:pathLst>
            </a:custGeom>
            <a:ln w="125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8900" y="4029012"/>
              <a:ext cx="3545840" cy="1541145"/>
            </a:xfrm>
            <a:custGeom>
              <a:avLst/>
              <a:gdLst/>
              <a:ahLst/>
              <a:cxnLst/>
              <a:rect l="l" t="t" r="r" b="b"/>
              <a:pathLst>
                <a:path w="3545840" h="1541145">
                  <a:moveTo>
                    <a:pt x="72922" y="25947"/>
                  </a:moveTo>
                  <a:lnTo>
                    <a:pt x="65461" y="43245"/>
                  </a:lnTo>
                  <a:lnTo>
                    <a:pt x="3537875" y="1540878"/>
                  </a:lnTo>
                  <a:lnTo>
                    <a:pt x="3545337" y="1523580"/>
                  </a:lnTo>
                  <a:lnTo>
                    <a:pt x="72922" y="25947"/>
                  </a:lnTo>
                  <a:close/>
                </a:path>
                <a:path w="3545840" h="1541145">
                  <a:moveTo>
                    <a:pt x="84113" y="0"/>
                  </a:moveTo>
                  <a:lnTo>
                    <a:pt x="0" y="4753"/>
                  </a:lnTo>
                  <a:lnTo>
                    <a:pt x="54270" y="69192"/>
                  </a:lnTo>
                  <a:lnTo>
                    <a:pt x="65461" y="43245"/>
                  </a:lnTo>
                  <a:lnTo>
                    <a:pt x="53926" y="38270"/>
                  </a:lnTo>
                  <a:lnTo>
                    <a:pt x="61387" y="20972"/>
                  </a:lnTo>
                  <a:lnTo>
                    <a:pt x="75067" y="20972"/>
                  </a:lnTo>
                  <a:lnTo>
                    <a:pt x="84113" y="0"/>
                  </a:lnTo>
                  <a:close/>
                </a:path>
                <a:path w="3545840" h="1541145">
                  <a:moveTo>
                    <a:pt x="61387" y="20972"/>
                  </a:moveTo>
                  <a:lnTo>
                    <a:pt x="53926" y="38270"/>
                  </a:lnTo>
                  <a:lnTo>
                    <a:pt x="65461" y="43245"/>
                  </a:lnTo>
                  <a:lnTo>
                    <a:pt x="72922" y="25947"/>
                  </a:lnTo>
                  <a:lnTo>
                    <a:pt x="61387" y="20972"/>
                  </a:lnTo>
                  <a:close/>
                </a:path>
                <a:path w="3545840" h="1541145">
                  <a:moveTo>
                    <a:pt x="75067" y="20972"/>
                  </a:moveTo>
                  <a:lnTo>
                    <a:pt x="61387" y="20972"/>
                  </a:lnTo>
                  <a:lnTo>
                    <a:pt x="72922" y="25947"/>
                  </a:lnTo>
                  <a:lnTo>
                    <a:pt x="75067" y="209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4706" y="710183"/>
            <a:ext cx="55937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Choice</a:t>
            </a:r>
            <a:r>
              <a:rPr spc="-200" dirty="0"/>
              <a:t> </a:t>
            </a:r>
            <a:r>
              <a:rPr dirty="0"/>
              <a:t>of</a:t>
            </a:r>
            <a:r>
              <a:rPr spc="-185" dirty="0"/>
              <a:t> </a:t>
            </a:r>
            <a:r>
              <a:rPr spc="-10" dirty="0"/>
              <a:t>learning</a:t>
            </a:r>
            <a:r>
              <a:rPr spc="-195" dirty="0"/>
              <a:t> </a:t>
            </a:r>
            <a:r>
              <a:rPr spc="-20" dirty="0"/>
              <a:t>rate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004076" y="1580074"/>
            <a:ext cx="3334385" cy="1821180"/>
            <a:chOff x="1004076" y="1580074"/>
            <a:chExt cx="3334385" cy="1821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495" y="1651638"/>
              <a:ext cx="3290128" cy="17344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8785" y="1584784"/>
              <a:ext cx="3325495" cy="1811655"/>
            </a:xfrm>
            <a:custGeom>
              <a:avLst/>
              <a:gdLst/>
              <a:ahLst/>
              <a:cxnLst/>
              <a:rect l="l" t="t" r="r" b="b"/>
              <a:pathLst>
                <a:path w="3325495" h="1811654">
                  <a:moveTo>
                    <a:pt x="0" y="0"/>
                  </a:moveTo>
                  <a:lnTo>
                    <a:pt x="3324965" y="0"/>
                  </a:lnTo>
                  <a:lnTo>
                    <a:pt x="3324965" y="1811619"/>
                  </a:lnTo>
                  <a:lnTo>
                    <a:pt x="0" y="1811619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04076" y="3492165"/>
            <a:ext cx="3862070" cy="1654810"/>
            <a:chOff x="1004076" y="3492165"/>
            <a:chExt cx="3862070" cy="16548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75" y="3554522"/>
              <a:ext cx="3800672" cy="15722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8785" y="3496874"/>
              <a:ext cx="3852545" cy="1645285"/>
            </a:xfrm>
            <a:custGeom>
              <a:avLst/>
              <a:gdLst/>
              <a:ahLst/>
              <a:cxnLst/>
              <a:rect l="l" t="t" r="r" b="b"/>
              <a:pathLst>
                <a:path w="3852545" h="1645285">
                  <a:moveTo>
                    <a:pt x="0" y="0"/>
                  </a:moveTo>
                  <a:lnTo>
                    <a:pt x="3852439" y="0"/>
                  </a:lnTo>
                  <a:lnTo>
                    <a:pt x="3852439" y="1645214"/>
                  </a:lnTo>
                  <a:lnTo>
                    <a:pt x="0" y="1645214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22914" y="5286516"/>
            <a:ext cx="3432175" cy="1791335"/>
            <a:chOff x="1022914" y="5286516"/>
            <a:chExt cx="3432175" cy="1791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277" y="5295935"/>
              <a:ext cx="3389934" cy="17580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27624" y="5291226"/>
              <a:ext cx="3422650" cy="1781810"/>
            </a:xfrm>
            <a:custGeom>
              <a:avLst/>
              <a:gdLst/>
              <a:ahLst/>
              <a:cxnLst/>
              <a:rect l="l" t="t" r="r" b="b"/>
              <a:pathLst>
                <a:path w="3422650" h="1781809">
                  <a:moveTo>
                    <a:pt x="0" y="0"/>
                  </a:moveTo>
                  <a:lnTo>
                    <a:pt x="3422297" y="0"/>
                  </a:lnTo>
                  <a:lnTo>
                    <a:pt x="3422297" y="1781792"/>
                  </a:lnTo>
                  <a:lnTo>
                    <a:pt x="0" y="1781792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03156" y="1954784"/>
            <a:ext cx="230124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60" dirty="0">
                <a:latin typeface="Arial MT"/>
                <a:cs typeface="Arial MT"/>
              </a:rPr>
              <a:t>Too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rate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long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79608" y="3756152"/>
            <a:ext cx="32296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60" dirty="0">
                <a:latin typeface="Arial MT"/>
                <a:cs typeface="Arial MT"/>
              </a:rPr>
              <a:t>Too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large,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next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point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will </a:t>
            </a:r>
            <a:r>
              <a:rPr sz="1800" spc="-10" dirty="0">
                <a:latin typeface="Arial MT"/>
                <a:cs typeface="Arial MT"/>
              </a:rPr>
              <a:t>perpetually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bounce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haphazardly </a:t>
            </a:r>
            <a:r>
              <a:rPr sz="1800" dirty="0">
                <a:latin typeface="Arial MT"/>
                <a:cs typeface="Arial MT"/>
              </a:rPr>
              <a:t>across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bottom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well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2244" y="5490464"/>
            <a:ext cx="4183379" cy="111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gradient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you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97200"/>
              </a:lnSpc>
              <a:spcBef>
                <a:spcPts val="85"/>
              </a:spcBef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safely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try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larger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rate,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which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compensates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small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gradient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larger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9431" y="716280"/>
            <a:ext cx="5468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Learning</a:t>
            </a:r>
            <a:r>
              <a:rPr spc="-175" dirty="0"/>
              <a:t> </a:t>
            </a:r>
            <a:r>
              <a:rPr dirty="0"/>
              <a:t>rate</a:t>
            </a:r>
            <a:r>
              <a:rPr spc="-170" dirty="0"/>
              <a:t> </a:t>
            </a:r>
            <a:r>
              <a:rPr dirty="0"/>
              <a:t>in</a:t>
            </a:r>
            <a:r>
              <a:rPr spc="-170" dirty="0"/>
              <a:t> </a:t>
            </a:r>
            <a:r>
              <a:rPr spc="-10" dirty="0"/>
              <a:t>Keras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654808"/>
            <a:ext cx="8666480" cy="1419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22479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Keras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provides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class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implement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SGD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optimizer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endParaRPr sz="3200">
              <a:latin typeface="Arial MT"/>
              <a:cs typeface="Arial MT"/>
            </a:endParaRPr>
          </a:p>
          <a:p>
            <a:pPr marL="1141095" lvl="1" indent="-224790">
              <a:lnSpc>
                <a:spcPct val="100000"/>
              </a:lnSpc>
              <a:spcBef>
                <a:spcPts val="350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default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0.01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no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momentum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used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886" y="5085574"/>
            <a:ext cx="7824187" cy="7786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6384" y="716280"/>
            <a:ext cx="8237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Need</a:t>
            </a:r>
            <a:r>
              <a:rPr spc="-215" dirty="0"/>
              <a:t> </a:t>
            </a:r>
            <a:r>
              <a:rPr dirty="0"/>
              <a:t>for</a:t>
            </a:r>
            <a:r>
              <a:rPr spc="-210" dirty="0"/>
              <a:t> </a:t>
            </a:r>
            <a:r>
              <a:rPr spc="-10" dirty="0"/>
              <a:t>decreasing</a:t>
            </a:r>
            <a:r>
              <a:rPr spc="-215" dirty="0"/>
              <a:t> </a:t>
            </a:r>
            <a:r>
              <a:rPr spc="-10" dirty="0"/>
              <a:t>learning</a:t>
            </a:r>
            <a:r>
              <a:rPr spc="-215" dirty="0"/>
              <a:t> </a:t>
            </a:r>
            <a:r>
              <a:rPr spc="-20" dirty="0"/>
              <a:t>rate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165" y="1261726"/>
            <a:ext cx="8790305" cy="354520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True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total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65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Becomes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small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then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  <a:p>
            <a:pPr marL="1141095" lvl="2" indent="-224790">
              <a:lnSpc>
                <a:spcPct val="100000"/>
              </a:lnSpc>
              <a:spcBef>
                <a:spcPts val="54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7030A0"/>
                </a:solidFill>
                <a:latin typeface="Arial MT"/>
                <a:cs typeface="Arial MT"/>
              </a:rPr>
              <a:t>We</a:t>
            </a:r>
            <a:r>
              <a:rPr sz="2400" spc="-8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030A0"/>
                </a:solidFill>
                <a:latin typeface="Arial MT"/>
                <a:cs typeface="Arial MT"/>
              </a:rPr>
              <a:t>can</a:t>
            </a:r>
            <a:r>
              <a:rPr sz="2400" spc="-8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030A0"/>
                </a:solidFill>
                <a:latin typeface="Arial MT"/>
                <a:cs typeface="Arial MT"/>
              </a:rPr>
              <a:t>use</a:t>
            </a:r>
            <a:r>
              <a:rPr sz="2400" spc="-8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030A0"/>
                </a:solidFill>
                <a:latin typeface="Arial MT"/>
                <a:cs typeface="Arial MT"/>
              </a:rPr>
              <a:t>a</a:t>
            </a:r>
            <a:r>
              <a:rPr sz="2400" spc="-8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030A0"/>
                </a:solidFill>
                <a:latin typeface="Arial MT"/>
                <a:cs typeface="Arial MT"/>
              </a:rPr>
              <a:t>fixed</a:t>
            </a:r>
            <a:r>
              <a:rPr sz="2400" spc="-8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7030A0"/>
                </a:solidFill>
                <a:latin typeface="Arial MT"/>
                <a:cs typeface="Arial MT"/>
              </a:rPr>
              <a:t>learning</a:t>
            </a:r>
            <a:r>
              <a:rPr sz="2400" spc="-7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7030A0"/>
                </a:solidFill>
                <a:latin typeface="Arial MT"/>
                <a:cs typeface="Arial MT"/>
              </a:rPr>
              <a:t>rate</a:t>
            </a:r>
            <a:endParaRPr sz="24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1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source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noise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70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Random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sampling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m</a:t>
            </a:r>
            <a:r>
              <a:rPr sz="2800" i="1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samples</a:t>
            </a:r>
            <a:endParaRPr sz="280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640"/>
              </a:spcBef>
              <a:buChar char="•"/>
              <a:tabLst>
                <a:tab pos="11410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does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not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vanish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even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arrive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minimum</a:t>
            </a:r>
            <a:endParaRPr sz="24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09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Sufficient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condition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SGD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convergence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9885" y="5369559"/>
            <a:ext cx="7876540" cy="18135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18770" marR="666115" indent="-281305">
              <a:lnSpc>
                <a:spcPts val="3310"/>
              </a:lnSpc>
              <a:spcBef>
                <a:spcPts val="250"/>
              </a:spcBef>
              <a:buChar char="–"/>
              <a:tabLst>
                <a:tab pos="320040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Common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decay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rate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linearly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until 	iteration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τ: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ε</a:t>
            </a:r>
            <a:r>
              <a:rPr sz="2700" i="1" spc="-37" baseline="-18518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=(1-</a:t>
            </a:r>
            <a:r>
              <a:rPr sz="2800" dirty="0">
                <a:latin typeface="Times New Roman"/>
                <a:cs typeface="Times New Roman"/>
              </a:rPr>
              <a:t>α)ε</a:t>
            </a:r>
            <a:r>
              <a:rPr sz="2700" baseline="-18518" dirty="0">
                <a:latin typeface="Times New Roman"/>
                <a:cs typeface="Times New Roman"/>
              </a:rPr>
              <a:t>0</a:t>
            </a:r>
            <a:r>
              <a:rPr sz="2800" dirty="0">
                <a:latin typeface="Times New Roman"/>
                <a:cs typeface="Times New Roman"/>
              </a:rPr>
              <a:t>+αε</a:t>
            </a:r>
            <a:r>
              <a:rPr sz="2700" baseline="-18518" dirty="0">
                <a:latin typeface="Times New Roman"/>
                <a:cs typeface="Times New Roman"/>
              </a:rPr>
              <a:t>τ</a:t>
            </a:r>
            <a:r>
              <a:rPr sz="2700" spc="-30" baseline="-18518" dirty="0"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with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α=</a:t>
            </a:r>
            <a:r>
              <a:rPr sz="2800" i="1" spc="-10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/τ</a:t>
            </a:r>
            <a:endParaRPr sz="2800">
              <a:latin typeface="Times New Roman"/>
              <a:cs typeface="Times New Roman"/>
            </a:endParaRPr>
          </a:p>
          <a:p>
            <a:pPr marL="319405" indent="-281305">
              <a:lnSpc>
                <a:spcPct val="100000"/>
              </a:lnSpc>
              <a:spcBef>
                <a:spcPts val="334"/>
              </a:spcBef>
              <a:buChar char="–"/>
              <a:tabLst>
                <a:tab pos="31940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After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iteration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τ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,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common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leave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ε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constant</a:t>
            </a:r>
            <a:endParaRPr sz="2800">
              <a:latin typeface="Arial MT"/>
              <a:cs typeface="Arial MT"/>
            </a:endParaRPr>
          </a:p>
          <a:p>
            <a:pPr marL="714375" lvl="1" indent="-224790">
              <a:lnSpc>
                <a:spcPct val="100000"/>
              </a:lnSpc>
              <a:spcBef>
                <a:spcPts val="735"/>
              </a:spcBef>
              <a:buChar char="•"/>
              <a:tabLst>
                <a:tab pos="71437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Often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small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positive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value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range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0.0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1.0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8689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4415" y="5136975"/>
            <a:ext cx="596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i="1" spc="-50" dirty="0">
                <a:latin typeface="Cambria"/>
                <a:cs typeface="Cambria"/>
              </a:rPr>
              <a:t>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7723" y="4911700"/>
            <a:ext cx="75120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3075" spc="165" baseline="-6775" dirty="0">
                <a:latin typeface="Symbol"/>
                <a:cs typeface="Symbol"/>
              </a:rPr>
              <a:t></a:t>
            </a:r>
            <a:r>
              <a:rPr sz="1350" spc="110" dirty="0">
                <a:latin typeface="Symbol"/>
                <a:cs typeface="Symbol"/>
              </a:rPr>
              <a:t></a:t>
            </a:r>
            <a:r>
              <a:rPr sz="1350" spc="145" dirty="0">
                <a:latin typeface="Times New Roman"/>
                <a:cs typeface="Times New Roman"/>
              </a:rPr>
              <a:t>  </a:t>
            </a:r>
            <a:r>
              <a:rPr sz="1350" dirty="0">
                <a:latin typeface="Symbol"/>
                <a:cs typeface="Symbol"/>
              </a:rPr>
              <a:t></a:t>
            </a:r>
            <a:r>
              <a:rPr sz="1350" spc="95" dirty="0">
                <a:latin typeface="Times New Roman"/>
                <a:cs typeface="Times New Roman"/>
              </a:rPr>
              <a:t> </a:t>
            </a:r>
            <a:r>
              <a:rPr sz="1350" spc="-50" dirty="0">
                <a:latin typeface="Symbol"/>
                <a:cs typeface="Symbol"/>
              </a:rPr>
              <a:t>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4014" y="4975071"/>
            <a:ext cx="67945" cy="30988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54"/>
              </a:spcBef>
            </a:pPr>
            <a:r>
              <a:rPr sz="800" spc="-50" dirty="0">
                <a:latin typeface="Cambria"/>
                <a:cs typeface="Cambria"/>
              </a:rPr>
              <a:t>2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800" i="1" spc="-50" dirty="0">
                <a:latin typeface="Cambria"/>
                <a:cs typeface="Cambria"/>
              </a:rPr>
              <a:t>k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4573" y="5244577"/>
            <a:ext cx="12668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89025" algn="l"/>
              </a:tabLst>
            </a:pPr>
            <a:r>
              <a:rPr sz="800" i="1" spc="-40" dirty="0">
                <a:latin typeface="Cambria"/>
                <a:cs typeface="Cambria"/>
              </a:rPr>
              <a:t>k</a:t>
            </a:r>
            <a:r>
              <a:rPr sz="800" i="1" spc="-75" dirty="0">
                <a:latin typeface="Cambria"/>
                <a:cs typeface="Cambria"/>
              </a:rPr>
              <a:t> </a:t>
            </a:r>
            <a:r>
              <a:rPr sz="800" spc="-35" dirty="0">
                <a:latin typeface="Symbol"/>
                <a:cs typeface="Symbol"/>
              </a:rPr>
              <a:t></a:t>
            </a:r>
            <a:r>
              <a:rPr sz="800" spc="-35" dirty="0">
                <a:latin typeface="Cambria"/>
                <a:cs typeface="Cambria"/>
              </a:rPr>
              <a:t>1</a:t>
            </a:r>
            <a:r>
              <a:rPr sz="800" dirty="0">
                <a:latin typeface="Cambria"/>
                <a:cs typeface="Cambria"/>
              </a:rPr>
              <a:t>	</a:t>
            </a:r>
            <a:r>
              <a:rPr sz="800" i="1" spc="-40" dirty="0">
                <a:latin typeface="Cambria"/>
                <a:cs typeface="Cambria"/>
              </a:rPr>
              <a:t>k</a:t>
            </a:r>
            <a:r>
              <a:rPr sz="800" i="1" spc="-75" dirty="0">
                <a:latin typeface="Cambria"/>
                <a:cs typeface="Cambria"/>
              </a:rPr>
              <a:t> </a:t>
            </a:r>
            <a:r>
              <a:rPr sz="800" spc="-25" dirty="0">
                <a:latin typeface="Symbol"/>
                <a:cs typeface="Symbol"/>
              </a:rPr>
              <a:t></a:t>
            </a:r>
            <a:r>
              <a:rPr sz="800" spc="-25" dirty="0">
                <a:latin typeface="Cambria"/>
                <a:cs typeface="Cambria"/>
              </a:rPr>
              <a:t>1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0832" y="4885602"/>
            <a:ext cx="11753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89025" algn="l"/>
              </a:tabLst>
            </a:pPr>
            <a:r>
              <a:rPr sz="800" spc="-50" dirty="0">
                <a:latin typeface="Symbol"/>
                <a:cs typeface="Symbol"/>
              </a:rPr>
              <a:t></a:t>
            </a:r>
            <a:r>
              <a:rPr sz="800" dirty="0">
                <a:latin typeface="Times New Roman"/>
                <a:cs typeface="Times New Roman"/>
              </a:rPr>
              <a:t>	</a:t>
            </a:r>
            <a:r>
              <a:rPr sz="800" spc="-50" dirty="0">
                <a:latin typeface="Symbol"/>
                <a:cs typeface="Symbol"/>
              </a:rPr>
              <a:t></a:t>
            </a:r>
            <a:endParaRPr sz="8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32722" y="4946499"/>
            <a:ext cx="20129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-50" dirty="0">
                <a:latin typeface="Symbol"/>
                <a:cs typeface="Symbol"/>
              </a:rPr>
              <a:t>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5237" y="4999613"/>
            <a:ext cx="48387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latin typeface="Symbol"/>
                <a:cs typeface="Symbol"/>
              </a:rPr>
              <a:t></a:t>
            </a:r>
            <a:r>
              <a:rPr sz="1350" spc="150" dirty="0">
                <a:latin typeface="Times New Roman"/>
                <a:cs typeface="Times New Roman"/>
              </a:rPr>
              <a:t>  </a:t>
            </a:r>
            <a:r>
              <a:rPr sz="1350" dirty="0">
                <a:latin typeface="Symbol"/>
                <a:cs typeface="Symbol"/>
              </a:rPr>
              <a:t></a:t>
            </a:r>
            <a:r>
              <a:rPr sz="1350" spc="75" dirty="0">
                <a:latin typeface="Times New Roman"/>
                <a:cs typeface="Times New Roman"/>
              </a:rPr>
              <a:t> </a:t>
            </a:r>
            <a:r>
              <a:rPr sz="1350" spc="-50" dirty="0">
                <a:latin typeface="Symbol"/>
                <a:cs typeface="Symbol"/>
              </a:rPr>
              <a:t></a:t>
            </a:r>
            <a:endParaRPr sz="135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4597" y="4861083"/>
            <a:ext cx="1841500" cy="537210"/>
          </a:xfrm>
          <a:custGeom>
            <a:avLst/>
            <a:gdLst/>
            <a:ahLst/>
            <a:cxnLst/>
            <a:rect l="l" t="t" r="r" b="b"/>
            <a:pathLst>
              <a:path w="1841500" h="537210">
                <a:moveTo>
                  <a:pt x="0" y="0"/>
                </a:moveTo>
                <a:lnTo>
                  <a:pt x="1841447" y="0"/>
                </a:lnTo>
                <a:lnTo>
                  <a:pt x="1841447" y="536892"/>
                </a:lnTo>
                <a:lnTo>
                  <a:pt x="0" y="536892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92476" y="588264"/>
            <a:ext cx="5221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Learning</a:t>
            </a:r>
            <a:r>
              <a:rPr spc="-229" dirty="0"/>
              <a:t> </a:t>
            </a:r>
            <a:r>
              <a:rPr dirty="0"/>
              <a:t>Rate</a:t>
            </a:r>
            <a:r>
              <a:rPr spc="-229" dirty="0"/>
              <a:t> </a:t>
            </a:r>
            <a:r>
              <a:rPr spc="-10" dirty="0"/>
              <a:t>Decay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6902" y="1335024"/>
            <a:ext cx="8334375" cy="44126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019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4019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Decay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endParaRPr sz="3200">
              <a:latin typeface="Arial MT"/>
              <a:cs typeface="Arial MT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3200" dirty="0">
                <a:latin typeface="Times New Roman"/>
                <a:cs typeface="Times New Roman"/>
              </a:rPr>
              <a:t>τ: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ε</a:t>
            </a:r>
            <a:r>
              <a:rPr sz="3150" i="1" spc="-37" baseline="-18518" dirty="0">
                <a:latin typeface="Times New Roman"/>
                <a:cs typeface="Times New Roman"/>
              </a:rPr>
              <a:t>k</a:t>
            </a:r>
            <a:r>
              <a:rPr sz="3200" spc="-25" dirty="0">
                <a:latin typeface="Times New Roman"/>
                <a:cs typeface="Times New Roman"/>
              </a:rPr>
              <a:t>=(1-</a:t>
            </a:r>
            <a:r>
              <a:rPr sz="3200" dirty="0">
                <a:latin typeface="Times New Roman"/>
                <a:cs typeface="Times New Roman"/>
              </a:rPr>
              <a:t>α)ε</a:t>
            </a:r>
            <a:r>
              <a:rPr sz="3150" baseline="-18518" dirty="0">
                <a:latin typeface="Times New Roman"/>
                <a:cs typeface="Times New Roman"/>
              </a:rPr>
              <a:t>0</a:t>
            </a:r>
            <a:r>
              <a:rPr sz="3200" dirty="0">
                <a:latin typeface="Times New Roman"/>
                <a:cs typeface="Times New Roman"/>
              </a:rPr>
              <a:t>+αε</a:t>
            </a:r>
            <a:r>
              <a:rPr sz="3150" baseline="-18518" dirty="0">
                <a:latin typeface="Times New Roman"/>
                <a:cs typeface="Times New Roman"/>
              </a:rPr>
              <a:t>τ</a:t>
            </a:r>
            <a:r>
              <a:rPr sz="3150" spc="-60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α=</a:t>
            </a:r>
            <a:r>
              <a:rPr sz="3200" i="1" spc="-10" dirty="0">
                <a:latin typeface="Times New Roman"/>
                <a:cs typeface="Times New Roman"/>
              </a:rPr>
              <a:t>k</a:t>
            </a:r>
            <a:r>
              <a:rPr sz="3200" spc="-10" dirty="0">
                <a:latin typeface="Times New Roman"/>
                <a:cs typeface="Times New Roman"/>
              </a:rPr>
              <a:t>/τ</a:t>
            </a:r>
            <a:endParaRPr sz="3200">
              <a:latin typeface="Times New Roman"/>
              <a:cs typeface="Times New Roman"/>
            </a:endParaRPr>
          </a:p>
          <a:p>
            <a:pPr marL="4019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4019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calculated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update</a:t>
            </a:r>
            <a:endParaRPr sz="3200">
              <a:latin typeface="Arial MT"/>
              <a:cs typeface="Arial MT"/>
            </a:endParaRPr>
          </a:p>
          <a:p>
            <a:pPr marL="796290" lvl="1" indent="-281305">
              <a:lnSpc>
                <a:spcPct val="100000"/>
              </a:lnSpc>
              <a:spcBef>
                <a:spcPts val="570"/>
              </a:spcBef>
              <a:buChar char="–"/>
              <a:tabLst>
                <a:tab pos="796290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(e.g.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end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each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336600"/>
                </a:solidFill>
                <a:latin typeface="Arial MT"/>
                <a:cs typeface="Arial MT"/>
              </a:rPr>
              <a:t>mini-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batch)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follows:</a:t>
            </a:r>
            <a:endParaRPr sz="2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705"/>
              </a:spcBef>
              <a:buClr>
                <a:srgbClr val="336600"/>
              </a:buClr>
              <a:buFont typeface="Arial MT"/>
              <a:buChar char="–"/>
            </a:pPr>
            <a:endParaRPr sz="2800">
              <a:latin typeface="Arial MT"/>
              <a:cs typeface="Arial MT"/>
            </a:endParaRPr>
          </a:p>
          <a:p>
            <a:pPr marL="1192530" lvl="2" indent="-224790">
              <a:lnSpc>
                <a:spcPct val="100000"/>
              </a:lnSpc>
              <a:spcBef>
                <a:spcPts val="5"/>
              </a:spcBef>
              <a:buChar char="•"/>
              <a:tabLst>
                <a:tab pos="119253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Where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lrate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current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epoch</a:t>
            </a:r>
            <a:endParaRPr sz="2400">
              <a:latin typeface="Arial MT"/>
              <a:cs typeface="Arial MT"/>
            </a:endParaRPr>
          </a:p>
          <a:p>
            <a:pPr marL="1276350" lvl="2" indent="-308610">
              <a:lnSpc>
                <a:spcPct val="100000"/>
              </a:lnSpc>
              <a:spcBef>
                <a:spcPts val="525"/>
              </a:spcBef>
              <a:buClr>
                <a:srgbClr val="660066"/>
              </a:buClr>
              <a:buFont typeface="Arial MT"/>
              <a:buChar char="•"/>
              <a:tabLst>
                <a:tab pos="1276350" algn="l"/>
              </a:tabLst>
            </a:pPr>
            <a:r>
              <a:rPr sz="2400" i="1" spc="-10" dirty="0">
                <a:latin typeface="Times New Roman"/>
                <a:cs typeface="Times New Roman"/>
              </a:rPr>
              <a:t>initial_lrate</a:t>
            </a:r>
            <a:r>
              <a:rPr sz="2400" i="1" spc="-6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specified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argument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SGD</a:t>
            </a:r>
            <a:endParaRPr sz="2400">
              <a:latin typeface="Arial MT"/>
              <a:cs typeface="Arial MT"/>
            </a:endParaRPr>
          </a:p>
          <a:p>
            <a:pPr marL="1193165" lvl="2" indent="-225425">
              <a:lnSpc>
                <a:spcPct val="100000"/>
              </a:lnSpc>
              <a:spcBef>
                <a:spcPts val="530"/>
              </a:spcBef>
              <a:buFont typeface="Times New Roman"/>
              <a:buChar char="•"/>
              <a:tabLst>
                <a:tab pos="1193165" algn="l"/>
              </a:tabLst>
            </a:pPr>
            <a:r>
              <a:rPr sz="2400" i="1" dirty="0">
                <a:latin typeface="Times New Roman"/>
                <a:cs typeface="Times New Roman"/>
              </a:rPr>
              <a:t>decay</a:t>
            </a:r>
            <a:r>
              <a:rPr sz="2400" i="1" spc="-9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decay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which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greater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zero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1193165" lvl="2" indent="-225425">
              <a:lnSpc>
                <a:spcPct val="100000"/>
              </a:lnSpc>
              <a:spcBef>
                <a:spcPts val="505"/>
              </a:spcBef>
              <a:buFont typeface="Times New Roman"/>
              <a:buChar char="•"/>
              <a:tabLst>
                <a:tab pos="1193165" algn="l"/>
              </a:tabLst>
            </a:pPr>
            <a:r>
              <a:rPr sz="2400" i="1" dirty="0">
                <a:latin typeface="Times New Roman"/>
                <a:cs typeface="Times New Roman"/>
              </a:rPr>
              <a:t>iteration</a:t>
            </a:r>
            <a:r>
              <a:rPr sz="2400" i="1" spc="-9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current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update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number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57" y="3689968"/>
            <a:ext cx="7824187" cy="2135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363" y="5988244"/>
            <a:ext cx="7824187" cy="77865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752906" y="1366573"/>
            <a:ext cx="2053589" cy="1234440"/>
            <a:chOff x="6752906" y="1366573"/>
            <a:chExt cx="2053589" cy="12344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325" y="1375992"/>
              <a:ext cx="2034540" cy="1215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57615" y="1371283"/>
              <a:ext cx="2044064" cy="1224915"/>
            </a:xfrm>
            <a:custGeom>
              <a:avLst/>
              <a:gdLst/>
              <a:ahLst/>
              <a:cxnLst/>
              <a:rect l="l" t="t" r="r" b="b"/>
              <a:pathLst>
                <a:path w="2044065" h="1224914">
                  <a:moveTo>
                    <a:pt x="0" y="0"/>
                  </a:moveTo>
                  <a:lnTo>
                    <a:pt x="2043959" y="0"/>
                  </a:lnTo>
                  <a:lnTo>
                    <a:pt x="2043959" y="1224491"/>
                  </a:lnTo>
                  <a:lnTo>
                    <a:pt x="0" y="1224491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8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1645"/>
              </a:lnSpc>
            </a:pPr>
            <a:r>
              <a:rPr spc="-50" dirty="0"/>
              <a:t>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3475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145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spc="-25" dirty="0"/>
              <a:t>Momentum</a:t>
            </a:r>
            <a:r>
              <a:rPr spc="-195" dirty="0"/>
              <a:t> </a:t>
            </a:r>
            <a:r>
              <a:rPr spc="-10" dirty="0"/>
              <a:t>method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dirty="0"/>
              <a:t>SGD</a:t>
            </a:r>
            <a:r>
              <a:rPr spc="-130" dirty="0"/>
              <a:t> </a:t>
            </a:r>
            <a:r>
              <a:rPr dirty="0"/>
              <a:t>is</a:t>
            </a:r>
            <a:r>
              <a:rPr spc="-114" dirty="0"/>
              <a:t> </a:t>
            </a:r>
            <a:r>
              <a:rPr dirty="0"/>
              <a:t>a</a:t>
            </a:r>
            <a:r>
              <a:rPr spc="-114" dirty="0"/>
              <a:t> </a:t>
            </a:r>
            <a:r>
              <a:rPr dirty="0"/>
              <a:t>popular</a:t>
            </a:r>
            <a:r>
              <a:rPr spc="-114" dirty="0"/>
              <a:t> </a:t>
            </a:r>
            <a:r>
              <a:rPr spc="-10" dirty="0"/>
              <a:t>optimization</a:t>
            </a:r>
            <a:r>
              <a:rPr spc="-114" dirty="0"/>
              <a:t> </a:t>
            </a:r>
            <a:r>
              <a:rPr spc="-10" dirty="0"/>
              <a:t>strategy</a:t>
            </a: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dirty="0"/>
              <a:t>But</a:t>
            </a:r>
            <a:r>
              <a:rPr spc="-60" dirty="0"/>
              <a:t> </a:t>
            </a:r>
            <a:r>
              <a:rPr dirty="0"/>
              <a:t>it</a:t>
            </a:r>
            <a:r>
              <a:rPr spc="-60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be</a:t>
            </a:r>
            <a:r>
              <a:rPr spc="-75" dirty="0"/>
              <a:t> </a:t>
            </a:r>
            <a:r>
              <a:rPr spc="-20" dirty="0"/>
              <a:t>slow</a:t>
            </a: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pc="-10" dirty="0"/>
              <a:t>Momentum</a:t>
            </a:r>
            <a:r>
              <a:rPr spc="-180" dirty="0"/>
              <a:t> </a:t>
            </a:r>
            <a:r>
              <a:rPr dirty="0"/>
              <a:t>method</a:t>
            </a:r>
            <a:r>
              <a:rPr spc="-170" dirty="0"/>
              <a:t> </a:t>
            </a:r>
            <a:r>
              <a:rPr spc="-10" dirty="0"/>
              <a:t>accelerates</a:t>
            </a:r>
            <a:r>
              <a:rPr spc="-160" dirty="0"/>
              <a:t> </a:t>
            </a:r>
            <a:r>
              <a:rPr dirty="0"/>
              <a:t>learning,</a:t>
            </a:r>
            <a:r>
              <a:rPr spc="-160" dirty="0"/>
              <a:t> </a:t>
            </a:r>
            <a:r>
              <a:rPr spc="-10" dirty="0"/>
              <a:t>when:</a:t>
            </a:r>
          </a:p>
          <a:p>
            <a:pPr marL="746125" lvl="1" indent="-281305">
              <a:lnSpc>
                <a:spcPct val="100000"/>
              </a:lnSpc>
              <a:spcBef>
                <a:spcPts val="54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Facing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high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curvature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Small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consistent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gradients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Noisy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gradients</a:t>
            </a:r>
            <a:endParaRPr sz="2800">
              <a:latin typeface="Arial MT"/>
              <a:cs typeface="Arial MT"/>
            </a:endParaRPr>
          </a:p>
          <a:p>
            <a:pPr marL="351155" marR="114300" indent="-339090">
              <a:lnSpc>
                <a:spcPct val="99100"/>
              </a:lnSpc>
              <a:spcBef>
                <a:spcPts val="665"/>
              </a:spcBef>
              <a:buChar char="•"/>
              <a:tabLst>
                <a:tab pos="351155" algn="l"/>
              </a:tabLst>
            </a:pPr>
            <a:r>
              <a:rPr spc="-10" dirty="0"/>
              <a:t>Algorithm</a:t>
            </a:r>
            <a:r>
              <a:rPr spc="-145" dirty="0"/>
              <a:t> </a:t>
            </a:r>
            <a:r>
              <a:rPr spc="-10" dirty="0"/>
              <a:t>accumulates</a:t>
            </a:r>
            <a:r>
              <a:rPr spc="-130" dirty="0"/>
              <a:t> </a:t>
            </a:r>
            <a:r>
              <a:rPr dirty="0"/>
              <a:t>moving</a:t>
            </a:r>
            <a:r>
              <a:rPr spc="-140" dirty="0"/>
              <a:t> </a:t>
            </a:r>
            <a:r>
              <a:rPr dirty="0"/>
              <a:t>average</a:t>
            </a:r>
            <a:r>
              <a:rPr spc="-140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20" dirty="0"/>
              <a:t>past </a:t>
            </a:r>
            <a:r>
              <a:rPr dirty="0"/>
              <a:t>gradients</a:t>
            </a:r>
            <a:r>
              <a:rPr spc="-125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dirty="0"/>
              <a:t>move</a:t>
            </a:r>
            <a:r>
              <a:rPr spc="-135" dirty="0"/>
              <a:t> </a:t>
            </a:r>
            <a:r>
              <a:rPr dirty="0"/>
              <a:t>in</a:t>
            </a:r>
            <a:r>
              <a:rPr spc="-130" dirty="0"/>
              <a:t> </a:t>
            </a:r>
            <a:r>
              <a:rPr dirty="0"/>
              <a:t>that</a:t>
            </a:r>
            <a:r>
              <a:rPr spc="-120" dirty="0"/>
              <a:t> </a:t>
            </a:r>
            <a:r>
              <a:rPr dirty="0"/>
              <a:t>direction,</a:t>
            </a:r>
            <a:r>
              <a:rPr spc="-114" dirty="0"/>
              <a:t> </a:t>
            </a:r>
            <a:r>
              <a:rPr spc="-10" dirty="0"/>
              <a:t>while exponentially</a:t>
            </a:r>
            <a:r>
              <a:rPr spc="-155" dirty="0"/>
              <a:t> </a:t>
            </a:r>
            <a:r>
              <a:rPr spc="-10" dirty="0"/>
              <a:t>decaying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079" y="484631"/>
            <a:ext cx="86233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en-IN" sz="4400" dirty="0" err="1"/>
              <a:t>Gra</a:t>
            </a:r>
            <a:r>
              <a:rPr sz="4400" dirty="0" err="1"/>
              <a:t>dient</a:t>
            </a:r>
            <a:r>
              <a:rPr sz="4400" spc="-204" dirty="0"/>
              <a:t> </a:t>
            </a:r>
            <a:r>
              <a:rPr sz="4400" dirty="0"/>
              <a:t>Descent</a:t>
            </a:r>
            <a:r>
              <a:rPr sz="4400" spc="-140" dirty="0"/>
              <a:t> </a:t>
            </a:r>
            <a:r>
              <a:rPr sz="4400" dirty="0"/>
              <a:t>with</a:t>
            </a:r>
            <a:r>
              <a:rPr sz="4400" spc="-145" dirty="0"/>
              <a:t> </a:t>
            </a:r>
            <a:r>
              <a:rPr sz="4400" spc="-15" dirty="0"/>
              <a:t>m</a:t>
            </a:r>
            <a:r>
              <a:rPr sz="4400" dirty="0"/>
              <a:t>o</a:t>
            </a:r>
            <a:r>
              <a:rPr sz="4400" spc="-15" dirty="0"/>
              <a:t>m</a:t>
            </a:r>
            <a:r>
              <a:rPr sz="4400" dirty="0"/>
              <a:t>en</a:t>
            </a:r>
            <a:r>
              <a:rPr sz="4400" spc="10" dirty="0"/>
              <a:t>t</a:t>
            </a:r>
            <a:r>
              <a:rPr sz="4400" dirty="0"/>
              <a:t>u</a:t>
            </a:r>
            <a:r>
              <a:rPr sz="4400" spc="-2580" dirty="0"/>
              <a:t>m</a:t>
            </a:r>
            <a:endParaRPr sz="1800" baseline="127314" dirty="0"/>
          </a:p>
        </p:txBody>
      </p:sp>
      <p:sp>
        <p:nvSpPr>
          <p:cNvPr id="3" name="object 3"/>
          <p:cNvSpPr txBox="1"/>
          <p:nvPr/>
        </p:nvSpPr>
        <p:spPr>
          <a:xfrm>
            <a:off x="585723" y="6568440"/>
            <a:ext cx="627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can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higher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1358" y="6827519"/>
            <a:ext cx="2203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027" y="3531462"/>
            <a:ext cx="5063632" cy="89436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19136" y="3267684"/>
            <a:ext cx="7573009" cy="1344295"/>
          </a:xfrm>
          <a:custGeom>
            <a:avLst/>
            <a:gdLst/>
            <a:ahLst/>
            <a:cxnLst/>
            <a:rect l="l" t="t" r="r" b="b"/>
            <a:pathLst>
              <a:path w="7573009" h="1344295">
                <a:moveTo>
                  <a:pt x="75361" y="75349"/>
                </a:moveTo>
                <a:lnTo>
                  <a:pt x="69075" y="62788"/>
                </a:lnTo>
                <a:lnTo>
                  <a:pt x="37680" y="0"/>
                </a:lnTo>
                <a:lnTo>
                  <a:pt x="0" y="75349"/>
                </a:lnTo>
                <a:lnTo>
                  <a:pt x="31407" y="75349"/>
                </a:lnTo>
                <a:lnTo>
                  <a:pt x="31407" y="1262164"/>
                </a:lnTo>
                <a:lnTo>
                  <a:pt x="43954" y="1262164"/>
                </a:lnTo>
                <a:lnTo>
                  <a:pt x="43967" y="62788"/>
                </a:lnTo>
                <a:lnTo>
                  <a:pt x="43967" y="75349"/>
                </a:lnTo>
                <a:lnTo>
                  <a:pt x="75361" y="75349"/>
                </a:lnTo>
                <a:close/>
              </a:path>
              <a:path w="7573009" h="1344295">
                <a:moveTo>
                  <a:pt x="7573010" y="1306118"/>
                </a:moveTo>
                <a:lnTo>
                  <a:pt x="7560450" y="1299845"/>
                </a:lnTo>
                <a:lnTo>
                  <a:pt x="7497661" y="1268450"/>
                </a:lnTo>
                <a:lnTo>
                  <a:pt x="7497661" y="1299845"/>
                </a:lnTo>
                <a:lnTo>
                  <a:pt x="37680" y="1299845"/>
                </a:lnTo>
                <a:lnTo>
                  <a:pt x="37680" y="1312405"/>
                </a:lnTo>
                <a:lnTo>
                  <a:pt x="7497661" y="1312405"/>
                </a:lnTo>
                <a:lnTo>
                  <a:pt x="7497661" y="1343799"/>
                </a:lnTo>
                <a:lnTo>
                  <a:pt x="7560462" y="1312405"/>
                </a:lnTo>
                <a:lnTo>
                  <a:pt x="7573010" y="130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623" y="1207007"/>
            <a:ext cx="8425815" cy="413448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89255" marR="60960" indent="-339090">
              <a:lnSpc>
                <a:spcPts val="3820"/>
              </a:lnSpc>
              <a:spcBef>
                <a:spcPts val="240"/>
              </a:spcBef>
              <a:buChar char="•"/>
              <a:tabLst>
                <a:tab pos="3892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descent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converges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faster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than</a:t>
            </a:r>
            <a:r>
              <a:rPr sz="3200" spc="-1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standard</a:t>
            </a:r>
            <a:r>
              <a:rPr sz="3200" spc="-1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descent</a:t>
            </a:r>
            <a:endParaRPr sz="3200">
              <a:latin typeface="Arial MT"/>
              <a:cs typeface="Arial MT"/>
            </a:endParaRPr>
          </a:p>
          <a:p>
            <a:pPr marL="389255" marR="354330" indent="-339090">
              <a:lnSpc>
                <a:spcPts val="3820"/>
              </a:lnSpc>
              <a:spcBef>
                <a:spcPts val="665"/>
              </a:spcBef>
              <a:buChar char="•"/>
              <a:tabLst>
                <a:tab pos="3892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Taking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steps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w</a:t>
            </a:r>
            <a:r>
              <a:rPr sz="3150" baseline="-18518" dirty="0">
                <a:latin typeface="Times New Roman"/>
                <a:cs typeface="Times New Roman"/>
              </a:rPr>
              <a:t>2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small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steps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w</a:t>
            </a:r>
            <a:r>
              <a:rPr sz="3150" baseline="-18518" dirty="0">
                <a:latin typeface="Times New Roman"/>
                <a:cs typeface="Times New Roman"/>
              </a:rPr>
              <a:t>1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slows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down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endParaRPr sz="3200">
              <a:latin typeface="Arial MT"/>
              <a:cs typeface="Arial MT"/>
            </a:endParaRPr>
          </a:p>
          <a:p>
            <a:pPr marL="387985">
              <a:lnSpc>
                <a:spcPct val="100000"/>
              </a:lnSpc>
              <a:spcBef>
                <a:spcPts val="3529"/>
              </a:spcBef>
            </a:pPr>
            <a:r>
              <a:rPr sz="1800" i="1" spc="-25" dirty="0">
                <a:latin typeface="Times New Roman"/>
                <a:cs typeface="Times New Roman"/>
              </a:rPr>
              <a:t>w</a:t>
            </a:r>
            <a:r>
              <a:rPr sz="1800" spc="-37" baseline="-13888" dirty="0">
                <a:latin typeface="Times New Roman"/>
                <a:cs typeface="Times New Roman"/>
              </a:rPr>
              <a:t>2</a:t>
            </a:r>
            <a:endParaRPr sz="1800" baseline="-13888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200">
              <a:latin typeface="Times New Roman"/>
              <a:cs typeface="Times New Roman"/>
            </a:endParaRPr>
          </a:p>
          <a:p>
            <a:pPr marL="40640" algn="ctr">
              <a:lnSpc>
                <a:spcPts val="2000"/>
              </a:lnSpc>
            </a:pPr>
            <a:r>
              <a:rPr sz="1800" i="1" spc="-25" dirty="0">
                <a:latin typeface="Times New Roman"/>
                <a:cs typeface="Times New Roman"/>
              </a:rPr>
              <a:t>w</a:t>
            </a:r>
            <a:r>
              <a:rPr sz="1800" spc="-37" baseline="-13888" dirty="0">
                <a:latin typeface="Times New Roman"/>
                <a:cs typeface="Times New Roman"/>
              </a:rPr>
              <a:t>1</a:t>
            </a:r>
            <a:endParaRPr sz="1800" baseline="-13888">
              <a:latin typeface="Times New Roman"/>
              <a:cs typeface="Times New Roman"/>
            </a:endParaRPr>
          </a:p>
          <a:p>
            <a:pPr marL="389255" indent="-338455">
              <a:lnSpc>
                <a:spcPts val="3679"/>
              </a:lnSpc>
              <a:buChar char="•"/>
              <a:tabLst>
                <a:tab pos="3892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reduces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oscillation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w</a:t>
            </a:r>
            <a:r>
              <a:rPr sz="3150" baseline="-18518" dirty="0">
                <a:latin typeface="Times New Roman"/>
                <a:cs typeface="Times New Roman"/>
              </a:rPr>
              <a:t>2</a:t>
            </a:r>
            <a:r>
              <a:rPr sz="3150" spc="405" baseline="-18518" dirty="0"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60593" y="5404256"/>
            <a:ext cx="3033395" cy="1169670"/>
            <a:chOff x="3060593" y="5404256"/>
            <a:chExt cx="3033395" cy="11696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8899" y="5481236"/>
              <a:ext cx="2915988" cy="10199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65303" y="5408966"/>
              <a:ext cx="3023870" cy="1160145"/>
            </a:xfrm>
            <a:custGeom>
              <a:avLst/>
              <a:gdLst/>
              <a:ahLst/>
              <a:cxnLst/>
              <a:rect l="l" t="t" r="r" b="b"/>
              <a:pathLst>
                <a:path w="3023870" h="1160145">
                  <a:moveTo>
                    <a:pt x="0" y="0"/>
                  </a:moveTo>
                  <a:lnTo>
                    <a:pt x="3023552" y="0"/>
                  </a:lnTo>
                  <a:lnTo>
                    <a:pt x="3023552" y="1160126"/>
                  </a:lnTo>
                  <a:lnTo>
                    <a:pt x="0" y="1160126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0561" y="691895"/>
            <a:ext cx="5161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Momentum</a:t>
            </a:r>
            <a:r>
              <a:rPr spc="-250" dirty="0"/>
              <a:t> </a:t>
            </a:r>
            <a:r>
              <a:rPr spc="-10" dirty="0"/>
              <a:t>definition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536191"/>
            <a:ext cx="8484870" cy="38633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Introduce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variable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v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,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velocity</a:t>
            </a:r>
            <a:endParaRPr sz="3200">
              <a:latin typeface="Arial MT"/>
              <a:cs typeface="Arial MT"/>
            </a:endParaRPr>
          </a:p>
          <a:p>
            <a:pPr marL="351155" marR="407670" indent="-339090">
              <a:lnSpc>
                <a:spcPts val="379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speed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which parameters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move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through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parameter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space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5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physics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mass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times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velocity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assumes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unit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mass</a:t>
            </a:r>
            <a:endParaRPr sz="3200">
              <a:latin typeface="Arial MT"/>
              <a:cs typeface="Arial MT"/>
            </a:endParaRPr>
          </a:p>
          <a:p>
            <a:pPr marL="351155" marR="1368425" indent="-339090">
              <a:lnSpc>
                <a:spcPts val="3790"/>
              </a:lnSpc>
              <a:spcBef>
                <a:spcPts val="8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hyperparameter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α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ε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[0,1)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determines exponential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decay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289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Momentum</a:t>
            </a:r>
            <a:r>
              <a:rPr spc="-280" dirty="0"/>
              <a:t> </a:t>
            </a:r>
            <a:r>
              <a:rPr dirty="0"/>
              <a:t>update</a:t>
            </a:r>
            <a:r>
              <a:rPr spc="-254" dirty="0"/>
              <a:t> </a:t>
            </a:r>
            <a:r>
              <a:rPr spc="-20" dirty="0"/>
              <a:t>rule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5185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update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rule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given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723" y="3825240"/>
            <a:ext cx="7389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velocity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b="1" i="1" dirty="0">
                <a:latin typeface="Times New Roman"/>
                <a:cs typeface="Times New Roman"/>
              </a:rPr>
              <a:t>v</a:t>
            </a:r>
            <a:r>
              <a:rPr sz="3200" b="1" i="1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accumulates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gradient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813" y="4309872"/>
            <a:ext cx="1656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elements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723" y="4867655"/>
            <a:ext cx="8394700" cy="15925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1155" marR="5080" indent="-339090">
              <a:lnSpc>
                <a:spcPct val="101299"/>
              </a:lnSpc>
              <a:spcBef>
                <a:spcPts val="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larger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265" dirty="0">
                <a:latin typeface="Times New Roman"/>
                <a:cs typeface="Times New Roman"/>
              </a:rPr>
              <a:t>α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relative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ε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,</a:t>
            </a:r>
            <a:r>
              <a:rPr sz="3200" spc="-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more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previous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gradients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affect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current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direction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next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949" y="2787293"/>
            <a:ext cx="15113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550" u="sng" spc="-1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1550" u="sng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4693" y="2910235"/>
            <a:ext cx="14986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Tahoma"/>
                <a:cs typeface="Tahoma"/>
              </a:rPr>
              <a:t>(</a:t>
            </a:r>
            <a:r>
              <a:rPr sz="900" i="1" dirty="0">
                <a:latin typeface="Cambria"/>
                <a:cs typeface="Cambria"/>
              </a:rPr>
              <a:t>i</a:t>
            </a:r>
            <a:r>
              <a:rPr sz="900" i="1" spc="-90" dirty="0">
                <a:latin typeface="Cambria"/>
                <a:cs typeface="Cambria"/>
              </a:rPr>
              <a:t> </a:t>
            </a:r>
            <a:r>
              <a:rPr sz="900" spc="-5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74086" y="2915423"/>
            <a:ext cx="107061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635635" algn="l"/>
              </a:tabLst>
            </a:pPr>
            <a:r>
              <a:rPr sz="1550" i="1" spc="170" dirty="0">
                <a:latin typeface="Cambria"/>
                <a:cs typeface="Cambria"/>
              </a:rPr>
              <a:t>L</a:t>
            </a:r>
            <a:r>
              <a:rPr sz="1550" i="1" spc="110" dirty="0">
                <a:latin typeface="Cambria"/>
                <a:cs typeface="Cambria"/>
              </a:rPr>
              <a:t>  </a:t>
            </a:r>
            <a:r>
              <a:rPr sz="1550" i="1" dirty="0">
                <a:latin typeface="Cambria"/>
                <a:cs typeface="Cambria"/>
              </a:rPr>
              <a:t>f</a:t>
            </a:r>
            <a:r>
              <a:rPr sz="1550" i="1" spc="-140" dirty="0">
                <a:latin typeface="Cambria"/>
                <a:cs typeface="Cambria"/>
              </a:rPr>
              <a:t> </a:t>
            </a:r>
            <a:r>
              <a:rPr sz="1550" spc="-25" dirty="0">
                <a:latin typeface="Tahoma"/>
                <a:cs typeface="Tahoma"/>
              </a:rPr>
              <a:t>(</a:t>
            </a:r>
            <a:r>
              <a:rPr sz="1550" i="1" spc="-25" dirty="0">
                <a:latin typeface="Cambria"/>
                <a:cs typeface="Cambria"/>
              </a:rPr>
              <a:t>x</a:t>
            </a:r>
            <a:r>
              <a:rPr sz="1550" i="1" dirty="0">
                <a:latin typeface="Cambria"/>
                <a:cs typeface="Cambria"/>
              </a:rPr>
              <a:t>	</a:t>
            </a:r>
            <a:r>
              <a:rPr sz="1550" spc="-125" dirty="0">
                <a:latin typeface="Tahoma"/>
                <a:cs typeface="Tahoma"/>
              </a:rPr>
              <a:t>;</a:t>
            </a:r>
            <a:r>
              <a:rPr sz="1550" spc="-350" dirty="0">
                <a:latin typeface="Tahoma"/>
                <a:cs typeface="Tahoma"/>
              </a:rPr>
              <a:t> </a:t>
            </a:r>
            <a:r>
              <a:rPr sz="1550" dirty="0">
                <a:latin typeface="Symbol"/>
                <a:cs typeface="Symbol"/>
              </a:rPr>
              <a:t></a:t>
            </a:r>
            <a:r>
              <a:rPr sz="1550" spc="240" dirty="0">
                <a:latin typeface="Times New Roman"/>
                <a:cs typeface="Times New Roman"/>
              </a:rPr>
              <a:t> </a:t>
            </a:r>
            <a:r>
              <a:rPr sz="1550" spc="25" dirty="0">
                <a:latin typeface="Tahoma"/>
                <a:cs typeface="Tahoma"/>
              </a:rPr>
              <a:t>,</a:t>
            </a:r>
            <a:r>
              <a:rPr sz="1550" i="1" spc="25" dirty="0">
                <a:latin typeface="Cambria"/>
                <a:cs typeface="Cambria"/>
              </a:rPr>
              <a:t>y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2221" y="2910235"/>
            <a:ext cx="14986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Tahoma"/>
                <a:cs typeface="Tahoma"/>
              </a:rPr>
              <a:t>(</a:t>
            </a:r>
            <a:r>
              <a:rPr sz="900" i="1" dirty="0">
                <a:latin typeface="Cambria"/>
                <a:cs typeface="Cambria"/>
              </a:rPr>
              <a:t>i</a:t>
            </a:r>
            <a:r>
              <a:rPr sz="900" i="1" spc="-90" dirty="0">
                <a:latin typeface="Cambria"/>
                <a:cs typeface="Cambria"/>
              </a:rPr>
              <a:t> </a:t>
            </a:r>
            <a:r>
              <a:rPr sz="900" spc="-5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5113" y="2786255"/>
            <a:ext cx="107314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900" i="1" spc="-50" dirty="0">
                <a:latin typeface="Cambria"/>
                <a:cs typeface="Cambria"/>
              </a:rPr>
              <a:t>m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1680" y="2783662"/>
            <a:ext cx="11315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383540" algn="l"/>
                <a:tab pos="1051560" algn="l"/>
              </a:tabLst>
            </a:pPr>
            <a:r>
              <a:rPr sz="2350" spc="-50" dirty="0">
                <a:latin typeface="Symbol"/>
                <a:cs typeface="Symbol"/>
              </a:rPr>
              <a:t>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900" spc="-495" dirty="0">
                <a:latin typeface="Symbol"/>
                <a:cs typeface="Symbol"/>
              </a:rPr>
              <a:t></a:t>
            </a:r>
            <a:r>
              <a:rPr sz="2900" dirty="0">
                <a:latin typeface="Times New Roman"/>
                <a:cs typeface="Times New Roman"/>
              </a:rPr>
              <a:t>	</a:t>
            </a:r>
            <a:r>
              <a:rPr sz="2900" spc="-495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6934" y="2761356"/>
            <a:ext cx="8953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550" spc="-50" dirty="0">
                <a:latin typeface="Symbol"/>
                <a:cs typeface="Symbol"/>
              </a:rPr>
              <a:t></a:t>
            </a:r>
            <a:endParaRPr sz="15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9856" y="3108915"/>
            <a:ext cx="68008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1350" baseline="58641" dirty="0">
                <a:latin typeface="Symbol"/>
                <a:cs typeface="Symbol"/>
              </a:rPr>
              <a:t></a:t>
            </a:r>
            <a:r>
              <a:rPr sz="1350" spc="172" baseline="58641" dirty="0">
                <a:latin typeface="Times New Roman"/>
                <a:cs typeface="Times New Roman"/>
              </a:rPr>
              <a:t> </a:t>
            </a:r>
            <a:r>
              <a:rPr sz="2325" spc="-457" baseline="34050" dirty="0">
                <a:latin typeface="Symbol"/>
                <a:cs typeface="Symbol"/>
              </a:rPr>
              <a:t></a:t>
            </a:r>
            <a:r>
              <a:rPr sz="2325" spc="-457" baseline="7168" dirty="0">
                <a:latin typeface="Symbol"/>
                <a:cs typeface="Symbol"/>
              </a:rPr>
              <a:t></a:t>
            </a:r>
            <a:r>
              <a:rPr sz="2325" spc="-165" baseline="7168" dirty="0">
                <a:latin typeface="Times New Roman"/>
                <a:cs typeface="Times New Roman"/>
              </a:rPr>
              <a:t> </a:t>
            </a:r>
            <a:r>
              <a:rPr sz="2325" i="1" baseline="10752" dirty="0">
                <a:latin typeface="Cambria"/>
                <a:cs typeface="Cambria"/>
              </a:rPr>
              <a:t>m</a:t>
            </a:r>
            <a:r>
              <a:rPr sz="2325" i="1" spc="405" baseline="10752" dirty="0">
                <a:latin typeface="Cambria"/>
                <a:cs typeface="Cambria"/>
              </a:rPr>
              <a:t> </a:t>
            </a:r>
            <a:r>
              <a:rPr sz="900" i="1" dirty="0">
                <a:latin typeface="Cambria"/>
                <a:cs typeface="Cambria"/>
              </a:rPr>
              <a:t>i</a:t>
            </a:r>
            <a:r>
              <a:rPr sz="900" i="1" spc="-100" dirty="0">
                <a:latin typeface="Cambria"/>
                <a:cs typeface="Cambria"/>
              </a:rPr>
              <a:t> </a:t>
            </a:r>
            <a:r>
              <a:rPr sz="900" spc="-25" dirty="0">
                <a:latin typeface="Symbol"/>
                <a:cs typeface="Symbol"/>
              </a:rPr>
              <a:t></a:t>
            </a:r>
            <a:r>
              <a:rPr sz="900" spc="-25" dirty="0"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8819" y="2761356"/>
            <a:ext cx="140335" cy="4889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ts val="1810"/>
              </a:lnSpc>
              <a:spcBef>
                <a:spcPts val="114"/>
              </a:spcBef>
            </a:pPr>
            <a:r>
              <a:rPr sz="1550" spc="-50" dirty="0">
                <a:latin typeface="Symbol"/>
                <a:cs typeface="Symbol"/>
              </a:rPr>
              <a:t></a:t>
            </a:r>
            <a:endParaRPr sz="1550">
              <a:latin typeface="Symbol"/>
              <a:cs typeface="Symbol"/>
            </a:endParaRPr>
          </a:p>
          <a:p>
            <a:pPr marL="25400">
              <a:lnSpc>
                <a:spcPts val="1810"/>
              </a:lnSpc>
            </a:pPr>
            <a:r>
              <a:rPr sz="1550" spc="-330" dirty="0">
                <a:latin typeface="Symbol"/>
                <a:cs typeface="Symbol"/>
              </a:rPr>
              <a:t></a:t>
            </a:r>
            <a:r>
              <a:rPr sz="2325" spc="-494" baseline="-28673" dirty="0">
                <a:latin typeface="Symbol"/>
                <a:cs typeface="Symbol"/>
              </a:rPr>
              <a:t></a:t>
            </a:r>
            <a:endParaRPr sz="2325" baseline="-28673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9108" y="2915423"/>
            <a:ext cx="1103630" cy="742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550" b="1" i="1" spc="-170" dirty="0">
                <a:latin typeface="Verdana"/>
                <a:cs typeface="Verdana"/>
              </a:rPr>
              <a:t>v</a:t>
            </a:r>
            <a:r>
              <a:rPr sz="1550" b="1" i="1" spc="-15" dirty="0">
                <a:latin typeface="Verdana"/>
                <a:cs typeface="Verdana"/>
              </a:rPr>
              <a:t> </a:t>
            </a:r>
            <a:r>
              <a:rPr sz="1550" dirty="0">
                <a:latin typeface="Symbol"/>
                <a:cs typeface="Symbol"/>
              </a:rPr>
              <a:t>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-95" dirty="0">
                <a:latin typeface="Symbol"/>
                <a:cs typeface="Symbol"/>
              </a:rPr>
              <a:t></a:t>
            </a:r>
            <a:r>
              <a:rPr sz="1550" b="1" i="1" spc="-95" dirty="0">
                <a:latin typeface="Verdana"/>
                <a:cs typeface="Verdana"/>
              </a:rPr>
              <a:t>v</a:t>
            </a:r>
            <a:r>
              <a:rPr sz="1550" b="1" i="1" spc="-80" dirty="0">
                <a:latin typeface="Verdana"/>
                <a:cs typeface="Verdana"/>
              </a:rPr>
              <a:t> </a:t>
            </a:r>
            <a:r>
              <a:rPr sz="1550" dirty="0">
                <a:latin typeface="Symbol"/>
                <a:cs typeface="Symbol"/>
              </a:rPr>
              <a:t></a:t>
            </a:r>
            <a:r>
              <a:rPr sz="1550" spc="5" dirty="0">
                <a:latin typeface="Times New Roman"/>
                <a:cs typeface="Times New Roman"/>
              </a:rPr>
              <a:t> </a:t>
            </a:r>
            <a:r>
              <a:rPr sz="1550" spc="-25" dirty="0">
                <a:latin typeface="Symbol"/>
                <a:cs typeface="Symbol"/>
              </a:rPr>
              <a:t></a:t>
            </a:r>
            <a:endParaRPr sz="155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Symbol"/>
              <a:cs typeface="Symbol"/>
            </a:endParaRPr>
          </a:p>
          <a:p>
            <a:pPr marL="8255">
              <a:lnSpc>
                <a:spcPct val="100000"/>
              </a:lnSpc>
            </a:pPr>
            <a:r>
              <a:rPr sz="1550" dirty="0">
                <a:latin typeface="Symbol"/>
                <a:cs typeface="Symbol"/>
              </a:rPr>
              <a:t></a:t>
            </a:r>
            <a:r>
              <a:rPr sz="1550" spc="1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</a:t>
            </a:r>
            <a:r>
              <a:rPr sz="155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</a:t>
            </a:r>
            <a:r>
              <a:rPr sz="1550" spc="-5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Symbol"/>
                <a:cs typeface="Symbol"/>
              </a:rPr>
              <a:t></a:t>
            </a:r>
            <a:r>
              <a:rPr sz="1550" spc="-100" dirty="0">
                <a:latin typeface="Times New Roman"/>
                <a:cs typeface="Times New Roman"/>
              </a:rPr>
              <a:t> </a:t>
            </a:r>
            <a:r>
              <a:rPr sz="1550" b="1" i="1" spc="-50" dirty="0">
                <a:latin typeface="Verdana"/>
                <a:cs typeface="Verdana"/>
              </a:rPr>
              <a:t>v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97798" y="2751190"/>
            <a:ext cx="3130550" cy="906144"/>
          </a:xfrm>
          <a:custGeom>
            <a:avLst/>
            <a:gdLst/>
            <a:ahLst/>
            <a:cxnLst/>
            <a:rect l="l" t="t" r="r" b="b"/>
            <a:pathLst>
              <a:path w="3130550" h="906145">
                <a:moveTo>
                  <a:pt x="0" y="0"/>
                </a:moveTo>
                <a:lnTo>
                  <a:pt x="3130303" y="0"/>
                </a:lnTo>
                <a:lnTo>
                  <a:pt x="3130303" y="905810"/>
                </a:lnTo>
                <a:lnTo>
                  <a:pt x="0" y="905810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42541" y="4476165"/>
            <a:ext cx="13017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spc="-50" dirty="0">
                <a:latin typeface="Symbol"/>
                <a:cs typeface="Symbol"/>
              </a:rPr>
              <a:t>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70721" y="4371809"/>
            <a:ext cx="9525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spc="-50" dirty="0"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37347" y="4612253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756" y="0"/>
                </a:lnTo>
              </a:path>
            </a:pathLst>
          </a:custGeom>
          <a:ln w="81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40957" y="4360793"/>
            <a:ext cx="62230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54355" algn="l"/>
              </a:tabLst>
            </a:pPr>
            <a:r>
              <a:rPr sz="2450" spc="-434" dirty="0">
                <a:latin typeface="Symbol"/>
                <a:cs typeface="Symbol"/>
              </a:rPr>
              <a:t>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450" spc="-434" dirty="0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3022" y="4476165"/>
            <a:ext cx="894715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530225" algn="l"/>
              </a:tabLst>
            </a:pPr>
            <a:r>
              <a:rPr sz="1300" i="1" spc="135" dirty="0">
                <a:latin typeface="Cambria"/>
                <a:cs typeface="Cambria"/>
              </a:rPr>
              <a:t>L</a:t>
            </a:r>
            <a:r>
              <a:rPr sz="1300" i="1" spc="455" dirty="0">
                <a:latin typeface="Cambria"/>
                <a:cs typeface="Cambria"/>
              </a:rPr>
              <a:t> </a:t>
            </a:r>
            <a:r>
              <a:rPr sz="1300" i="1" dirty="0">
                <a:latin typeface="Cambria"/>
                <a:cs typeface="Cambria"/>
              </a:rPr>
              <a:t>f</a:t>
            </a:r>
            <a:r>
              <a:rPr sz="1300" i="1" spc="-114" dirty="0">
                <a:latin typeface="Cambria"/>
                <a:cs typeface="Cambria"/>
              </a:rPr>
              <a:t> </a:t>
            </a:r>
            <a:r>
              <a:rPr sz="1300" spc="-25" dirty="0">
                <a:latin typeface="Tahoma"/>
                <a:cs typeface="Tahoma"/>
              </a:rPr>
              <a:t>(</a:t>
            </a:r>
            <a:r>
              <a:rPr sz="1300" i="1" spc="-25" dirty="0">
                <a:latin typeface="Cambria"/>
                <a:cs typeface="Cambria"/>
              </a:rPr>
              <a:t>x</a:t>
            </a:r>
            <a:r>
              <a:rPr sz="1300" i="1" dirty="0">
                <a:latin typeface="Cambria"/>
                <a:cs typeface="Cambria"/>
              </a:rPr>
              <a:t>	</a:t>
            </a:r>
            <a:r>
              <a:rPr sz="1300" spc="-114" dirty="0">
                <a:latin typeface="Tahoma"/>
                <a:cs typeface="Tahoma"/>
              </a:rPr>
              <a:t>;</a:t>
            </a:r>
            <a:r>
              <a:rPr sz="1300" spc="-285" dirty="0">
                <a:latin typeface="Tahoma"/>
                <a:cs typeface="Tahoma"/>
              </a:rPr>
              <a:t> </a:t>
            </a:r>
            <a:r>
              <a:rPr sz="1300" dirty="0">
                <a:latin typeface="Symbol"/>
                <a:cs typeface="Symbol"/>
              </a:rPr>
              <a:t></a:t>
            </a:r>
            <a:r>
              <a:rPr sz="1300" spc="200" dirty="0">
                <a:latin typeface="Times New Roman"/>
                <a:cs typeface="Times New Roman"/>
              </a:rPr>
              <a:t> </a:t>
            </a:r>
            <a:r>
              <a:rPr sz="1300" spc="-25" dirty="0">
                <a:latin typeface="Tahoma"/>
                <a:cs typeface="Tahoma"/>
              </a:rPr>
              <a:t>,</a:t>
            </a:r>
            <a:r>
              <a:rPr sz="1300" i="1" spc="-25" dirty="0">
                <a:latin typeface="Cambria"/>
                <a:cs typeface="Cambria"/>
              </a:rPr>
              <a:t>y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28917" y="4471888"/>
            <a:ext cx="600710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73709" algn="l"/>
              </a:tabLst>
            </a:pPr>
            <a:r>
              <a:rPr sz="750" dirty="0">
                <a:latin typeface="Tahoma"/>
                <a:cs typeface="Tahoma"/>
              </a:rPr>
              <a:t>(</a:t>
            </a:r>
            <a:r>
              <a:rPr sz="750" i="1" dirty="0">
                <a:latin typeface="Cambria"/>
                <a:cs typeface="Cambria"/>
              </a:rPr>
              <a:t>i</a:t>
            </a:r>
            <a:r>
              <a:rPr sz="750" i="1" spc="-55" dirty="0">
                <a:latin typeface="Cambria"/>
                <a:cs typeface="Cambria"/>
              </a:rPr>
              <a:t> </a:t>
            </a:r>
            <a:r>
              <a:rPr sz="750" spc="-50" dirty="0">
                <a:latin typeface="Tahoma"/>
                <a:cs typeface="Tahoma"/>
              </a:rPr>
              <a:t>)</a:t>
            </a:r>
            <a:r>
              <a:rPr sz="750" dirty="0">
                <a:latin typeface="Tahoma"/>
                <a:cs typeface="Tahoma"/>
              </a:rPr>
              <a:t>	(</a:t>
            </a:r>
            <a:r>
              <a:rPr sz="750" i="1" dirty="0">
                <a:latin typeface="Cambria"/>
                <a:cs typeface="Cambria"/>
              </a:rPr>
              <a:t>i</a:t>
            </a:r>
            <a:r>
              <a:rPr sz="750" i="1" spc="-55" dirty="0">
                <a:latin typeface="Cambria"/>
                <a:cs typeface="Cambria"/>
              </a:rPr>
              <a:t> </a:t>
            </a:r>
            <a:r>
              <a:rPr sz="750" spc="-50" dirty="0">
                <a:latin typeface="Tahoma"/>
                <a:cs typeface="Tahoma"/>
              </a:rPr>
              <a:t>)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61554" y="4371809"/>
            <a:ext cx="9080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50" i="1" spc="-50" dirty="0">
                <a:latin typeface="Cambria"/>
                <a:cs typeface="Cambria"/>
              </a:rPr>
              <a:t>m</a:t>
            </a:r>
            <a:endParaRPr sz="75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17911" y="4430403"/>
            <a:ext cx="175895" cy="3213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1900" spc="-1065" dirty="0">
                <a:latin typeface="Symbol"/>
                <a:cs typeface="Symbol"/>
              </a:rPr>
              <a:t>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49205" y="4350853"/>
            <a:ext cx="7620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300" spc="-50" dirty="0">
                <a:latin typeface="Symbol"/>
                <a:cs typeface="Symbol"/>
              </a:rPr>
              <a:t>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37802" y="4637403"/>
            <a:ext cx="57658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25" baseline="59259" dirty="0">
                <a:latin typeface="Symbol"/>
                <a:cs typeface="Symbol"/>
              </a:rPr>
              <a:t></a:t>
            </a:r>
            <a:r>
              <a:rPr sz="1125" spc="157" baseline="59259" dirty="0">
                <a:latin typeface="Times New Roman"/>
                <a:cs typeface="Times New Roman"/>
              </a:rPr>
              <a:t> </a:t>
            </a:r>
            <a:r>
              <a:rPr sz="1950" spc="-382" baseline="34188" dirty="0">
                <a:latin typeface="Symbol"/>
                <a:cs typeface="Symbol"/>
              </a:rPr>
              <a:t></a:t>
            </a:r>
            <a:r>
              <a:rPr sz="1950" spc="-382" baseline="6410" dirty="0">
                <a:latin typeface="Symbol"/>
                <a:cs typeface="Symbol"/>
              </a:rPr>
              <a:t></a:t>
            </a:r>
            <a:r>
              <a:rPr sz="1950" spc="-187" baseline="6410" dirty="0">
                <a:latin typeface="Times New Roman"/>
                <a:cs typeface="Times New Roman"/>
              </a:rPr>
              <a:t> </a:t>
            </a:r>
            <a:r>
              <a:rPr sz="1950" i="1" baseline="10683" dirty="0">
                <a:latin typeface="Cambria"/>
                <a:cs typeface="Cambria"/>
              </a:rPr>
              <a:t>m</a:t>
            </a:r>
            <a:r>
              <a:rPr sz="1950" i="1" spc="367" baseline="10683" dirty="0">
                <a:latin typeface="Cambria"/>
                <a:cs typeface="Cambria"/>
              </a:rPr>
              <a:t> </a:t>
            </a:r>
            <a:r>
              <a:rPr sz="750" i="1" dirty="0">
                <a:latin typeface="Cambria"/>
                <a:cs typeface="Cambria"/>
              </a:rPr>
              <a:t>i</a:t>
            </a:r>
            <a:r>
              <a:rPr sz="750" i="1" spc="-70" dirty="0">
                <a:latin typeface="Cambria"/>
                <a:cs typeface="Cambria"/>
              </a:rPr>
              <a:t> </a:t>
            </a:r>
            <a:r>
              <a:rPr sz="750" spc="-25" dirty="0">
                <a:latin typeface="Symbol"/>
                <a:cs typeface="Symbol"/>
              </a:rPr>
              <a:t></a:t>
            </a:r>
            <a:r>
              <a:rPr sz="750" spc="-25" dirty="0">
                <a:latin typeface="Tahoma"/>
                <a:cs typeface="Tahoma"/>
              </a:rPr>
              <a:t>1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02543" y="4350853"/>
            <a:ext cx="127000" cy="408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ts val="1510"/>
              </a:lnSpc>
              <a:spcBef>
                <a:spcPts val="90"/>
              </a:spcBef>
            </a:pPr>
            <a:r>
              <a:rPr sz="1300" spc="-50" dirty="0">
                <a:latin typeface="Symbol"/>
                <a:cs typeface="Symbol"/>
              </a:rPr>
              <a:t></a:t>
            </a:r>
            <a:endParaRPr sz="1300">
              <a:latin typeface="Symbol"/>
              <a:cs typeface="Symbol"/>
            </a:endParaRPr>
          </a:p>
          <a:p>
            <a:pPr marL="25400">
              <a:lnSpc>
                <a:spcPts val="1510"/>
              </a:lnSpc>
            </a:pPr>
            <a:r>
              <a:rPr sz="1300" spc="-280" dirty="0">
                <a:latin typeface="Symbol"/>
                <a:cs typeface="Symbol"/>
              </a:rPr>
              <a:t></a:t>
            </a:r>
            <a:r>
              <a:rPr sz="1950" spc="-419" baseline="-27777" dirty="0">
                <a:latin typeface="Symbol"/>
                <a:cs typeface="Symbol"/>
              </a:rPr>
              <a:t></a:t>
            </a:r>
            <a:endParaRPr sz="1950" baseline="-27777">
              <a:latin typeface="Symbol"/>
              <a:cs typeface="Symbo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16010" y="4333610"/>
            <a:ext cx="1830705" cy="543560"/>
          </a:xfrm>
          <a:custGeom>
            <a:avLst/>
            <a:gdLst/>
            <a:ahLst/>
            <a:cxnLst/>
            <a:rect l="l" t="t" r="r" b="b"/>
            <a:pathLst>
              <a:path w="1830704" h="543560">
                <a:moveTo>
                  <a:pt x="0" y="0"/>
                </a:moveTo>
                <a:lnTo>
                  <a:pt x="1830458" y="0"/>
                </a:lnTo>
                <a:lnTo>
                  <a:pt x="1830458" y="543171"/>
                </a:lnTo>
                <a:lnTo>
                  <a:pt x="0" y="543171"/>
                </a:lnTo>
                <a:lnTo>
                  <a:pt x="0" y="0"/>
                </a:lnTo>
                <a:close/>
              </a:path>
            </a:pathLst>
          </a:custGeom>
          <a:ln w="94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623" y="542543"/>
            <a:ext cx="8415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Plan</a:t>
            </a:r>
            <a:r>
              <a:rPr spc="-17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10" dirty="0"/>
              <a:t>Discussion</a:t>
            </a:r>
            <a:r>
              <a:rPr spc="-170" dirty="0"/>
              <a:t> </a:t>
            </a:r>
            <a:r>
              <a:rPr dirty="0"/>
              <a:t>of</a:t>
            </a:r>
            <a:r>
              <a:rPr spc="-16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344168"/>
            <a:ext cx="8392160" cy="53657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21334" marR="340360" indent="-508634">
              <a:lnSpc>
                <a:spcPts val="3820"/>
              </a:lnSpc>
              <a:spcBef>
                <a:spcPts val="240"/>
              </a:spcBef>
              <a:buAutoNum type="arabicPeriod"/>
              <a:tabLst>
                <a:tab pos="521334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How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training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pure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521334" marR="55244" indent="-508634">
              <a:lnSpc>
                <a:spcPts val="3790"/>
              </a:lnSpc>
              <a:spcBef>
                <a:spcPts val="690"/>
              </a:spcBef>
              <a:buAutoNum type="arabicPeriod"/>
              <a:tabLst>
                <a:tab pos="521334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Challenges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that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make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neural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networks</a:t>
            </a:r>
            <a:r>
              <a:rPr sz="3200" spc="-18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endParaRPr sz="3200">
              <a:latin typeface="Arial MT"/>
              <a:cs typeface="Arial MT"/>
            </a:endParaRPr>
          </a:p>
          <a:p>
            <a:pPr marL="520700" indent="-50800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52070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Several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practical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including</a:t>
            </a:r>
            <a:endParaRPr sz="3200">
              <a:latin typeface="Arial MT"/>
              <a:cs typeface="Arial MT"/>
            </a:endParaRPr>
          </a:p>
          <a:p>
            <a:pPr marL="916305" lvl="1" indent="-50800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916305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800" spc="-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algorithms</a:t>
            </a:r>
            <a:endParaRPr sz="2800">
              <a:latin typeface="Arial MT"/>
              <a:cs typeface="Arial MT"/>
            </a:endParaRPr>
          </a:p>
          <a:p>
            <a:pPr marL="916305" lvl="1" indent="-50800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91630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Strategies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initializing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parameters</a:t>
            </a:r>
            <a:endParaRPr sz="2800">
              <a:latin typeface="Arial MT"/>
              <a:cs typeface="Arial MT"/>
            </a:endParaRPr>
          </a:p>
          <a:p>
            <a:pPr marL="1311910" lvl="2" indent="-508000">
              <a:lnSpc>
                <a:spcPct val="100000"/>
              </a:lnSpc>
              <a:spcBef>
                <a:spcPts val="520"/>
              </a:spcBef>
              <a:buChar char="•"/>
              <a:tabLst>
                <a:tab pos="131191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Most</a:t>
            </a:r>
            <a:r>
              <a:rPr sz="2400" spc="-12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advanced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algorithms</a:t>
            </a:r>
            <a:endParaRPr sz="2400">
              <a:latin typeface="Arial MT"/>
              <a:cs typeface="Arial MT"/>
            </a:endParaRPr>
          </a:p>
          <a:p>
            <a:pPr marL="1764030" lvl="3" indent="-508000">
              <a:lnSpc>
                <a:spcPct val="100000"/>
              </a:lnSpc>
              <a:spcBef>
                <a:spcPts val="425"/>
              </a:spcBef>
              <a:buChar char="–"/>
              <a:tabLst>
                <a:tab pos="1764030" algn="l"/>
              </a:tabLst>
            </a:pPr>
            <a:r>
              <a:rPr sz="2000" dirty="0">
                <a:latin typeface="Arial MT"/>
                <a:cs typeface="Arial MT"/>
              </a:rPr>
              <a:t>adapt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learning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rates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or</a:t>
            </a:r>
            <a:endParaRPr sz="2000">
              <a:latin typeface="Arial MT"/>
              <a:cs typeface="Arial MT"/>
            </a:endParaRPr>
          </a:p>
          <a:p>
            <a:pPr marL="1764030" lvl="3" indent="-508000">
              <a:lnSpc>
                <a:spcPct val="100000"/>
              </a:lnSpc>
              <a:spcBef>
                <a:spcPts val="405"/>
              </a:spcBef>
              <a:buChar char="–"/>
              <a:tabLst>
                <a:tab pos="1764030" algn="l"/>
              </a:tabLst>
            </a:pPr>
            <a:r>
              <a:rPr sz="2000" spc="-10" dirty="0">
                <a:latin typeface="Arial MT"/>
                <a:cs typeface="Arial MT"/>
              </a:rPr>
              <a:t>leverage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i="1" spc="-10" dirty="0">
                <a:latin typeface="Arial"/>
                <a:cs typeface="Arial"/>
              </a:rPr>
              <a:t>second</a:t>
            </a:r>
            <a:r>
              <a:rPr sz="2000" i="1" spc="-8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derivatives</a:t>
            </a:r>
            <a:r>
              <a:rPr sz="2000" i="1" spc="-9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cost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function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520700" algn="l"/>
              </a:tabLst>
            </a:pP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4.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	Combine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simple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3200" spc="-16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into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358" y="6678168"/>
            <a:ext cx="4218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higher-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level</a:t>
            </a:r>
            <a:r>
              <a:rPr sz="3200" spc="-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procedures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6568" y="669035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940">
              <a:lnSpc>
                <a:spcPct val="100000"/>
              </a:lnSpc>
              <a:spcBef>
                <a:spcPts val="100"/>
              </a:spcBef>
            </a:pPr>
            <a:r>
              <a:rPr dirty="0"/>
              <a:t>SGD</a:t>
            </a:r>
            <a:r>
              <a:rPr spc="-204" dirty="0"/>
              <a:t> </a:t>
            </a:r>
            <a:r>
              <a:rPr spc="-10" dirty="0"/>
              <a:t>algorithm</a:t>
            </a:r>
            <a:r>
              <a:rPr spc="-200" dirty="0"/>
              <a:t> </a:t>
            </a:r>
            <a:r>
              <a:rPr dirty="0"/>
              <a:t>with</a:t>
            </a:r>
            <a:r>
              <a:rPr spc="-190" dirty="0"/>
              <a:t> </a:t>
            </a:r>
            <a:r>
              <a:rPr spc="-10" dirty="0"/>
              <a:t>momentum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8644" y="1776307"/>
            <a:ext cx="8967470" cy="3466465"/>
          </a:xfrm>
          <a:prstGeom prst="rect">
            <a:avLst/>
          </a:prstGeom>
          <a:ln w="9419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50"/>
              </a:spcBef>
            </a:pPr>
            <a:r>
              <a:rPr sz="3200" dirty="0">
                <a:latin typeface="Times New Roman"/>
                <a:cs typeface="Times New Roman"/>
              </a:rPr>
              <a:t>Algorithm: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SGD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momentum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58" y="2432508"/>
            <a:ext cx="9029841" cy="29058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1783" y="5441695"/>
            <a:ext cx="677608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2060"/>
                </a:solidFill>
                <a:latin typeface="Arial MT"/>
                <a:cs typeface="Arial MT"/>
              </a:rPr>
              <a:t>Keras:</a:t>
            </a:r>
            <a:r>
              <a:rPr sz="2400" spc="-95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learning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rate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can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be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specified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via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the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lr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argument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05B07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the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5B07"/>
                </a:solidFill>
                <a:latin typeface="Arial MT"/>
                <a:cs typeface="Arial MT"/>
              </a:rPr>
              <a:t>momentum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can</a:t>
            </a:r>
            <a:r>
              <a:rPr sz="1800" spc="-6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be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specified</a:t>
            </a:r>
            <a:r>
              <a:rPr sz="1800" spc="-70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via</a:t>
            </a:r>
            <a:r>
              <a:rPr sz="1800" spc="-6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5B07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005B07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momentum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5B07"/>
                </a:solidFill>
                <a:latin typeface="Arial MT"/>
                <a:cs typeface="Arial MT"/>
              </a:rPr>
              <a:t>argument.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413" y="6302216"/>
            <a:ext cx="7824187" cy="77865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13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4237" y="691895"/>
            <a:ext cx="27965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Momentum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" y="1496568"/>
            <a:ext cx="4184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1246" y="5052579"/>
            <a:ext cx="2052582" cy="19231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7937" y="2241902"/>
            <a:ext cx="1914749" cy="18160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7844" y="2399791"/>
            <a:ext cx="8203565" cy="4295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629025" marR="5080">
              <a:lnSpc>
                <a:spcPct val="98300"/>
              </a:lnSpc>
              <a:spcBef>
                <a:spcPts val="135"/>
              </a:spcBef>
            </a:pP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Contour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lines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depict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quadratic</a:t>
            </a:r>
            <a:r>
              <a:rPr sz="1800" spc="3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function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poorly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conditioned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Hessian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matrix</a:t>
            </a:r>
            <a:r>
              <a:rPr sz="1800" spc="5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Red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path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cutting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across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contours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depicts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path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followed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momentum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rule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 it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minimizes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this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Comparison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SGD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without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endParaRPr sz="3200">
              <a:latin typeface="Arial MT"/>
              <a:cs typeface="Arial MT"/>
            </a:endParaRPr>
          </a:p>
          <a:p>
            <a:pPr marL="3704590" marR="697230">
              <a:lnSpc>
                <a:spcPct val="102200"/>
              </a:lnSpc>
              <a:spcBef>
                <a:spcPts val="1280"/>
              </a:spcBef>
            </a:pP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each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step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we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show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path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would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be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taken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by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SGD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1800" spc="-4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step</a:t>
            </a:r>
            <a:endParaRPr sz="1800">
              <a:latin typeface="Arial MT"/>
              <a:cs typeface="Arial MT"/>
            </a:endParaRPr>
          </a:p>
          <a:p>
            <a:pPr marL="3704590" marR="683895">
              <a:lnSpc>
                <a:spcPts val="2110"/>
              </a:lnSpc>
              <a:spcBef>
                <a:spcPts val="40"/>
              </a:spcBef>
            </a:pP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Poorly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conditioned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quadratic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objective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Looks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like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long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narrow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valley</a:t>
            </a:r>
            <a:endParaRPr sz="1800">
              <a:latin typeface="Arial MT"/>
              <a:cs typeface="Arial MT"/>
            </a:endParaRPr>
          </a:p>
          <a:p>
            <a:pPr marL="3704590">
              <a:lnSpc>
                <a:spcPts val="2030"/>
              </a:lnSpc>
            </a:pP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steep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sides</a:t>
            </a:r>
            <a:endParaRPr sz="1800">
              <a:latin typeface="Arial MT"/>
              <a:cs typeface="Arial MT"/>
            </a:endParaRPr>
          </a:p>
          <a:p>
            <a:pPr marL="3704590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Wastes</a:t>
            </a:r>
            <a:r>
              <a:rPr sz="18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14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3654" y="582167"/>
            <a:ext cx="577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170" dirty="0"/>
              <a:t> </a:t>
            </a:r>
            <a:r>
              <a:rPr spc="-10" dirty="0"/>
              <a:t>Nesterov</a:t>
            </a:r>
            <a:r>
              <a:rPr spc="-185" dirty="0"/>
              <a:t> </a:t>
            </a:r>
            <a:r>
              <a:rPr spc="-10" dirty="0"/>
              <a:t>Momentum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3573" y="1420368"/>
            <a:ext cx="8197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10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variant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accelerate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gradient,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update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5693" y="2969767"/>
            <a:ext cx="8382634" cy="3274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89610" marR="552450" indent="-224790">
              <a:lnSpc>
                <a:spcPct val="100800"/>
              </a:lnSpc>
              <a:spcBef>
                <a:spcPts val="75"/>
              </a:spcBef>
              <a:buChar char="•"/>
              <a:tabLst>
                <a:tab pos="69088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where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parameters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α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ε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play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similar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role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the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standard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momentum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method</a:t>
            </a:r>
            <a:endParaRPr sz="2400">
              <a:latin typeface="Arial MT"/>
              <a:cs typeface="Arial MT"/>
            </a:endParaRPr>
          </a:p>
          <a:p>
            <a:pPr marL="294005" marR="1375410" indent="-281305">
              <a:lnSpc>
                <a:spcPts val="3310"/>
              </a:lnSpc>
              <a:spcBef>
                <a:spcPts val="760"/>
              </a:spcBef>
              <a:buChar char="–"/>
              <a:tabLst>
                <a:tab pos="29527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Difference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between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Nesterov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standard 	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momentum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where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evaluated.</a:t>
            </a:r>
            <a:endParaRPr sz="2800">
              <a:latin typeface="Arial MT"/>
              <a:cs typeface="Arial MT"/>
            </a:endParaRPr>
          </a:p>
          <a:p>
            <a:pPr marL="689610" marR="5080" lvl="1" indent="-224790">
              <a:lnSpc>
                <a:spcPct val="100000"/>
              </a:lnSpc>
              <a:spcBef>
                <a:spcPts val="445"/>
              </a:spcBef>
              <a:buChar char="•"/>
              <a:tabLst>
                <a:tab pos="690880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Nesterov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gradient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evaluated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after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current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velocity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is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applied.</a:t>
            </a:r>
            <a:endParaRPr sz="2400">
              <a:latin typeface="Arial MT"/>
              <a:cs typeface="Arial MT"/>
            </a:endParaRPr>
          </a:p>
          <a:p>
            <a:pPr marL="689610" marR="306705" lvl="1" indent="-224790">
              <a:lnSpc>
                <a:spcPts val="2810"/>
              </a:lnSpc>
              <a:spcBef>
                <a:spcPts val="680"/>
              </a:spcBef>
              <a:buChar char="•"/>
              <a:tabLst>
                <a:tab pos="69088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Thus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one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interpret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Nesterov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attempting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add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660066"/>
                </a:solidFill>
                <a:latin typeface="Arial MT"/>
                <a:cs typeface="Arial MT"/>
              </a:rPr>
              <a:t>a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correction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factor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standard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method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momentum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81000" y="2068300"/>
            <a:ext cx="4163695" cy="909319"/>
            <a:chOff x="2081000" y="2068300"/>
            <a:chExt cx="4163695" cy="90931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697" y="2122870"/>
              <a:ext cx="4037917" cy="8352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85710" y="2073010"/>
              <a:ext cx="4154170" cy="899794"/>
            </a:xfrm>
            <a:custGeom>
              <a:avLst/>
              <a:gdLst/>
              <a:ahLst/>
              <a:cxnLst/>
              <a:rect l="l" t="t" r="r" b="b"/>
              <a:pathLst>
                <a:path w="4154170" h="899794">
                  <a:moveTo>
                    <a:pt x="0" y="0"/>
                  </a:moveTo>
                  <a:lnTo>
                    <a:pt x="4153852" y="0"/>
                  </a:lnTo>
                  <a:lnTo>
                    <a:pt x="4153852" y="899530"/>
                  </a:lnTo>
                  <a:lnTo>
                    <a:pt x="0" y="899530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>
              <a:lnSpc>
                <a:spcPts val="1645"/>
              </a:lnSpc>
            </a:pPr>
            <a:r>
              <a:rPr spc="-25" dirty="0"/>
              <a:t>15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07231" y="704088"/>
            <a:ext cx="7647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SGD</a:t>
            </a:r>
            <a:r>
              <a:rPr spc="-200" dirty="0"/>
              <a:t> </a:t>
            </a:r>
            <a:r>
              <a:rPr dirty="0"/>
              <a:t>with</a:t>
            </a:r>
            <a:r>
              <a:rPr spc="-190" dirty="0"/>
              <a:t> </a:t>
            </a:r>
            <a:r>
              <a:rPr spc="-10" dirty="0"/>
              <a:t>Nesterov</a:t>
            </a:r>
            <a:r>
              <a:rPr spc="-185" dirty="0"/>
              <a:t> </a:t>
            </a:r>
            <a:r>
              <a:rPr spc="-10" dirty="0"/>
              <a:t>Momentum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417610"/>
            <a:ext cx="8575040" cy="22288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variant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545"/>
              </a:spcBef>
              <a:tabLst>
                <a:tab pos="260667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Nesterov’s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accelerated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method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Applies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correction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factor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standard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method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3200" spc="-10" dirty="0">
                <a:latin typeface="Calibri"/>
                <a:cs typeface="Calibri"/>
              </a:rPr>
              <a:t>Algorithm: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SGD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Nesterov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momentum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59" y="3923458"/>
            <a:ext cx="7510073" cy="26159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65307" y="5016500"/>
            <a:ext cx="4227830" cy="366395"/>
          </a:xfrm>
          <a:prstGeom prst="rect">
            <a:avLst/>
          </a:prstGeom>
          <a:ln w="9419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This</a:t>
            </a:r>
            <a:r>
              <a:rPr sz="1800" spc="-6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line</a:t>
            </a:r>
            <a:r>
              <a:rPr sz="1800" spc="-5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is</a:t>
            </a:r>
            <a:r>
              <a:rPr sz="1800" spc="-5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added</a:t>
            </a:r>
            <a:r>
              <a:rPr sz="1800" spc="-6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from</a:t>
            </a:r>
            <a:r>
              <a:rPr sz="1800" spc="-60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30A0"/>
                </a:solidFill>
                <a:latin typeface="Arial MT"/>
                <a:cs typeface="Arial MT"/>
              </a:rPr>
              <a:t>plain</a:t>
            </a:r>
            <a:r>
              <a:rPr sz="1800" spc="-55" dirty="0">
                <a:solidFill>
                  <a:srgbClr val="7030A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30A0"/>
                </a:solidFill>
                <a:latin typeface="Arial MT"/>
                <a:cs typeface="Arial MT"/>
              </a:rPr>
              <a:t>momentum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7079" y="5192504"/>
            <a:ext cx="490220" cy="144145"/>
          </a:xfrm>
          <a:custGeom>
            <a:avLst/>
            <a:gdLst/>
            <a:ahLst/>
            <a:cxnLst/>
            <a:rect l="l" t="t" r="r" b="b"/>
            <a:pathLst>
              <a:path w="490220" h="144145">
                <a:moveTo>
                  <a:pt x="64255" y="70921"/>
                </a:moveTo>
                <a:lnTo>
                  <a:pt x="0" y="125408"/>
                </a:lnTo>
                <a:lnTo>
                  <a:pt x="82143" y="144120"/>
                </a:lnTo>
                <a:lnTo>
                  <a:pt x="75418" y="116602"/>
                </a:lnTo>
                <a:lnTo>
                  <a:pt x="62490" y="116602"/>
                </a:lnTo>
                <a:lnTo>
                  <a:pt x="59508" y="104402"/>
                </a:lnTo>
                <a:lnTo>
                  <a:pt x="71708" y="101421"/>
                </a:lnTo>
                <a:lnTo>
                  <a:pt x="64255" y="70921"/>
                </a:lnTo>
                <a:close/>
              </a:path>
              <a:path w="490220" h="144145">
                <a:moveTo>
                  <a:pt x="71708" y="101421"/>
                </a:moveTo>
                <a:lnTo>
                  <a:pt x="59508" y="104402"/>
                </a:lnTo>
                <a:lnTo>
                  <a:pt x="62490" y="116602"/>
                </a:lnTo>
                <a:lnTo>
                  <a:pt x="74690" y="113621"/>
                </a:lnTo>
                <a:lnTo>
                  <a:pt x="71708" y="101421"/>
                </a:lnTo>
                <a:close/>
              </a:path>
              <a:path w="490220" h="144145">
                <a:moveTo>
                  <a:pt x="74690" y="113621"/>
                </a:moveTo>
                <a:lnTo>
                  <a:pt x="62490" y="116602"/>
                </a:lnTo>
                <a:lnTo>
                  <a:pt x="75418" y="116602"/>
                </a:lnTo>
                <a:lnTo>
                  <a:pt x="74690" y="113621"/>
                </a:lnTo>
                <a:close/>
              </a:path>
              <a:path w="490220" h="144145">
                <a:moveTo>
                  <a:pt x="486736" y="0"/>
                </a:moveTo>
                <a:lnTo>
                  <a:pt x="71708" y="101421"/>
                </a:lnTo>
                <a:lnTo>
                  <a:pt x="74690" y="113621"/>
                </a:lnTo>
                <a:lnTo>
                  <a:pt x="489718" y="12199"/>
                </a:lnTo>
                <a:lnTo>
                  <a:pt x="4867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Keras</a:t>
            </a:r>
            <a:r>
              <a:rPr sz="4000" spc="-160" dirty="0"/>
              <a:t> </a:t>
            </a:r>
            <a:r>
              <a:rPr sz="4000" dirty="0"/>
              <a:t>SGD</a:t>
            </a:r>
            <a:r>
              <a:rPr sz="4000" spc="-165" dirty="0"/>
              <a:t> </a:t>
            </a:r>
            <a:r>
              <a:rPr sz="4000" dirty="0"/>
              <a:t>with</a:t>
            </a:r>
            <a:r>
              <a:rPr sz="4000" spc="-155" dirty="0"/>
              <a:t> </a:t>
            </a:r>
            <a:r>
              <a:rPr sz="4000" spc="-10" dirty="0"/>
              <a:t>Nesterov</a:t>
            </a:r>
            <a:r>
              <a:rPr sz="4000" spc="-160" dirty="0"/>
              <a:t> </a:t>
            </a:r>
            <a:r>
              <a:rPr sz="4000" spc="-10" dirty="0"/>
              <a:t>Momentum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763841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optimizer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two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arguments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required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compiling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Keras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model: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912" y="3372855"/>
            <a:ext cx="8866574" cy="18838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5677" y="5362447"/>
            <a:ext cx="810387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Arguments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spcBef>
                <a:spcPts val="45"/>
              </a:spcBef>
            </a:pPr>
            <a:r>
              <a:rPr sz="1800" b="1" spc="-10" dirty="0">
                <a:latin typeface="Arial"/>
                <a:cs typeface="Arial"/>
              </a:rPr>
              <a:t>learning_rate</a:t>
            </a:r>
            <a:r>
              <a:rPr sz="1800" spc="-10" dirty="0">
                <a:latin typeface="Arial MT"/>
                <a:cs typeface="Arial MT"/>
              </a:rPr>
              <a:t>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float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rate.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2110"/>
              </a:lnSpc>
              <a:spcBef>
                <a:spcPts val="75"/>
              </a:spcBef>
            </a:pPr>
            <a:r>
              <a:rPr sz="1800" b="1" spc="-10" dirty="0">
                <a:latin typeface="Arial"/>
                <a:cs typeface="Arial"/>
              </a:rPr>
              <a:t>momentum</a:t>
            </a:r>
            <a:r>
              <a:rPr sz="1800" spc="-10" dirty="0">
                <a:latin typeface="Arial MT"/>
                <a:cs typeface="Arial MT"/>
              </a:rPr>
              <a:t>: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float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Parameter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accelerates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SGD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relevant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direction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dampens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oscillations.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30"/>
              </a:lnSpc>
            </a:pPr>
            <a:r>
              <a:rPr sz="1800" b="1" dirty="0">
                <a:latin typeface="Arial"/>
                <a:cs typeface="Arial"/>
              </a:rPr>
              <a:t>nesterov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boolean.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Whether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apply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Nesterov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momentum.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51358" y="6844362"/>
            <a:ext cx="22034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25" dirty="0">
                <a:latin typeface="Arial MT"/>
                <a:cs typeface="Arial MT"/>
              </a:rPr>
              <a:t>17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45"/>
              </a:lnSpc>
            </a:pPr>
            <a:r>
              <a:rPr spc="-50" dirty="0"/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4878" y="2630424"/>
            <a:ext cx="5650230" cy="1354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79245" marR="5080" indent="-1567180">
              <a:lnSpc>
                <a:spcPts val="5180"/>
              </a:lnSpc>
              <a:spcBef>
                <a:spcPts val="300"/>
              </a:spcBef>
            </a:pPr>
            <a:r>
              <a:rPr sz="4400" spc="-20" dirty="0">
                <a:solidFill>
                  <a:srgbClr val="FF0000"/>
                </a:solidFill>
                <a:latin typeface="Arial MT"/>
                <a:cs typeface="Arial MT"/>
              </a:rPr>
              <a:t>Parameter</a:t>
            </a:r>
            <a:r>
              <a:rPr sz="4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Arial MT"/>
                <a:cs typeface="Arial MT"/>
              </a:rPr>
              <a:t>Initialization Strategies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645"/>
              </a:lnSpc>
            </a:pPr>
            <a:r>
              <a:rPr spc="-50" dirty="0"/>
              <a:t>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2526" y="691895"/>
            <a:ext cx="16567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Topics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606" y="1484376"/>
            <a:ext cx="8750935" cy="51460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Importance</a:t>
            </a:r>
            <a:r>
              <a:rPr sz="32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of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machine</a:t>
            </a:r>
            <a:r>
              <a:rPr sz="32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How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differs</a:t>
            </a:r>
            <a:r>
              <a:rPr sz="32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from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Challenges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neural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network</a:t>
            </a:r>
            <a:r>
              <a:rPr sz="3200" spc="-114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Basic</a:t>
            </a:r>
            <a:r>
              <a:rPr sz="32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660"/>
              </a:spcBef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SGD,</a:t>
            </a:r>
            <a:r>
              <a:rPr sz="28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Momentum,</a:t>
            </a:r>
            <a:r>
              <a:rPr sz="28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Nesterov</a:t>
            </a:r>
            <a:r>
              <a:rPr sz="28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Momentum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Parameter</a:t>
            </a:r>
            <a:r>
              <a:rPr sz="3200" spc="-1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r>
              <a:rPr sz="3200" spc="-1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strategies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r>
              <a:rPr sz="3200" spc="-16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with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adaptive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3200" spc="-16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rates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32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3200" spc="-1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32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32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19321" y="917447"/>
            <a:ext cx="4822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Role</a:t>
            </a:r>
            <a:r>
              <a:rPr spc="-155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Initialization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8630920" cy="50133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1334" marR="1454150" indent="-508634">
              <a:lnSpc>
                <a:spcPts val="3790"/>
              </a:lnSpc>
              <a:spcBef>
                <a:spcPts val="265"/>
              </a:spcBef>
              <a:buAutoNum type="arabicPeriod"/>
              <a:tabLst>
                <a:tab pos="521334" algn="l"/>
              </a:tabLst>
            </a:pP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Non-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iterative</a:t>
            </a:r>
            <a:r>
              <a:rPr sz="3200" spc="-1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requires</a:t>
            </a:r>
            <a:r>
              <a:rPr sz="3200" spc="-1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solidFill>
                  <a:srgbClr val="3333CC"/>
                </a:solidFill>
                <a:latin typeface="Arial MT"/>
                <a:cs typeface="Arial MT"/>
              </a:rPr>
              <a:t>no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endParaRPr sz="32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5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Simply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solve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solution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point</a:t>
            </a:r>
            <a:endParaRPr sz="2800" dirty="0">
              <a:latin typeface="Arial MT"/>
              <a:cs typeface="Arial MT"/>
            </a:endParaRPr>
          </a:p>
          <a:p>
            <a:pPr marL="521334" marR="1814195" indent="-508634">
              <a:lnSpc>
                <a:spcPts val="3790"/>
              </a:lnSpc>
              <a:spcBef>
                <a:spcPts val="894"/>
              </a:spcBef>
              <a:buAutoNum type="arabicPeriod"/>
              <a:tabLst>
                <a:tab pos="521334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Iterative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converge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regardless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endParaRPr sz="32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450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Acceptable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solutions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acceptable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time</a:t>
            </a:r>
            <a:endParaRPr sz="2800" dirty="0">
              <a:latin typeface="Arial MT"/>
              <a:cs typeface="Arial MT"/>
            </a:endParaRPr>
          </a:p>
          <a:p>
            <a:pPr marL="520700" indent="-50800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52070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Iterative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affected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choice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endParaRPr sz="3200" dirty="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training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algorithms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iterative</a:t>
            </a:r>
            <a:endParaRPr sz="2800" dirty="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540"/>
              </a:spcBef>
              <a:buChar char="•"/>
              <a:tabLst>
                <a:tab pos="11410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Initialization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determines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whether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converges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at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all</a:t>
            </a:r>
            <a:endParaRPr sz="2400" dirty="0">
              <a:latin typeface="Arial MT"/>
              <a:cs typeface="Arial MT"/>
            </a:endParaRPr>
          </a:p>
          <a:p>
            <a:pPr marL="1141095" lvl="2" indent="-224790">
              <a:lnSpc>
                <a:spcPct val="100000"/>
              </a:lnSpc>
              <a:spcBef>
                <a:spcPts val="625"/>
              </a:spcBef>
              <a:buChar char="•"/>
              <a:tabLst>
                <a:tab pos="1141095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Can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determine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how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quickly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24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converges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9171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3168" y="963168"/>
            <a:ext cx="4514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Keras</a:t>
            </a:r>
            <a:r>
              <a:rPr spc="-229" dirty="0"/>
              <a:t> </a:t>
            </a:r>
            <a:r>
              <a:rPr spc="-10" dirty="0"/>
              <a:t>Initialization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077" y="2100072"/>
            <a:ext cx="8148320" cy="3103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790" marR="50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790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define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way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random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Keras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layers</a:t>
            </a:r>
            <a:endParaRPr sz="3200">
              <a:latin typeface="Arial MT"/>
              <a:cs typeface="Arial MT"/>
            </a:endParaRPr>
          </a:p>
          <a:p>
            <a:pPr marL="351790" marR="71755" indent="-339090">
              <a:lnSpc>
                <a:spcPts val="3820"/>
              </a:lnSpc>
              <a:spcBef>
                <a:spcPts val="680"/>
              </a:spcBef>
              <a:buChar char="•"/>
              <a:tabLst>
                <a:tab pos="35179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keyword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arguments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used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passing initializers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layers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will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depend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layer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ts val="3829"/>
              </a:lnSpc>
              <a:spcBef>
                <a:spcPts val="52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Usually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simply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kernel_initializer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endParaRPr sz="3200">
              <a:latin typeface="Arial MT"/>
              <a:cs typeface="Arial MT"/>
            </a:endParaRPr>
          </a:p>
          <a:p>
            <a:pPr marL="351790">
              <a:lnSpc>
                <a:spcPts val="3829"/>
              </a:lnSpc>
            </a:pPr>
            <a:r>
              <a:rPr sz="3200" spc="-10" dirty="0">
                <a:latin typeface="Times New Roman"/>
                <a:cs typeface="Times New Roman"/>
              </a:rPr>
              <a:t>bias_initializer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: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9171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826" y="5326946"/>
            <a:ext cx="7309272" cy="85687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8441" y="691895"/>
            <a:ext cx="7064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Available</a:t>
            </a:r>
            <a:r>
              <a:rPr spc="-210" dirty="0"/>
              <a:t> </a:t>
            </a:r>
            <a:r>
              <a:rPr spc="-10" dirty="0"/>
              <a:t>Initializers</a:t>
            </a:r>
            <a:r>
              <a:rPr spc="-204" dirty="0"/>
              <a:t> </a:t>
            </a:r>
            <a:r>
              <a:rPr dirty="0"/>
              <a:t>in</a:t>
            </a:r>
            <a:r>
              <a:rPr spc="-195" dirty="0"/>
              <a:t> </a:t>
            </a:r>
            <a:r>
              <a:rPr spc="-10" dirty="0"/>
              <a:t>Keras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414271"/>
            <a:ext cx="3576320" cy="57892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Zeros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Ones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Constant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Random</a:t>
            </a:r>
            <a:r>
              <a:rPr sz="3200" spc="-17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Normal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Random</a:t>
            </a:r>
            <a:r>
              <a:rPr sz="3200" spc="-17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Uniform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Truncated</a:t>
            </a:r>
            <a:r>
              <a:rPr sz="3200" spc="-21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Normal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Variance</a:t>
            </a:r>
            <a:r>
              <a:rPr sz="3200" spc="-1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Scaling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Orthogonal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Identity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Lecun_uniform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39171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2539" y="1485900"/>
            <a:ext cx="2486660" cy="54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2700" y="2104179"/>
            <a:ext cx="2204085" cy="5086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5367" y="2690014"/>
            <a:ext cx="2976455" cy="4644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7970" y="3259614"/>
            <a:ext cx="5008455" cy="50084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9809" y="3881019"/>
            <a:ext cx="5204776" cy="4353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00312" y="4436960"/>
            <a:ext cx="5204777" cy="4574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52942" y="5105300"/>
            <a:ext cx="5577779" cy="3813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45367" y="5563148"/>
            <a:ext cx="4069079" cy="5046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68129" y="6181326"/>
            <a:ext cx="3064369" cy="48109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05626" y="6775991"/>
            <a:ext cx="3365781" cy="456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1312" y="721359"/>
            <a:ext cx="8240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DL</a:t>
            </a:r>
            <a:r>
              <a:rPr sz="4000" spc="-195" dirty="0"/>
              <a:t> </a:t>
            </a:r>
            <a:r>
              <a:rPr sz="4000" spc="-10" dirty="0"/>
              <a:t>Frameworks</a:t>
            </a:r>
            <a:r>
              <a:rPr sz="4000" spc="-190" dirty="0"/>
              <a:t> </a:t>
            </a:r>
            <a:r>
              <a:rPr sz="4000" dirty="0"/>
              <a:t>include</a:t>
            </a:r>
            <a:r>
              <a:rPr sz="4000" spc="-195" dirty="0"/>
              <a:t> </a:t>
            </a:r>
            <a:r>
              <a:rPr sz="4000" spc="-10" dirty="0"/>
              <a:t>Optimization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585723" y="1346199"/>
            <a:ext cx="8214359" cy="541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184" indent="-451484">
              <a:lnSpc>
                <a:spcPts val="3329"/>
              </a:lnSpc>
              <a:spcBef>
                <a:spcPts val="100"/>
              </a:spcBef>
              <a:buChar char="•"/>
              <a:tabLst>
                <a:tab pos="464184" algn="l"/>
              </a:tabLst>
            </a:pPr>
            <a:r>
              <a:rPr sz="2800" spc="-20" dirty="0">
                <a:solidFill>
                  <a:srgbClr val="3333CC"/>
                </a:solidFill>
                <a:latin typeface="Arial MT"/>
                <a:cs typeface="Arial MT"/>
              </a:rPr>
              <a:t>Frameworks</a:t>
            </a:r>
            <a:r>
              <a:rPr sz="28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CC"/>
                </a:solidFill>
                <a:latin typeface="Arial MT"/>
                <a:cs typeface="Arial MT"/>
              </a:rPr>
              <a:t>offer</a:t>
            </a:r>
            <a:r>
              <a:rPr sz="28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building</a:t>
            </a:r>
            <a:r>
              <a:rPr sz="28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blocks</a:t>
            </a:r>
            <a:endParaRPr sz="2800">
              <a:latin typeface="Arial MT"/>
              <a:cs typeface="Arial MT"/>
            </a:endParaRPr>
          </a:p>
          <a:p>
            <a:pPr marL="803275" marR="2545715" lvl="1" indent="-339090">
              <a:lnSpc>
                <a:spcPts val="2400"/>
              </a:lnSpc>
              <a:spcBef>
                <a:spcPts val="45"/>
              </a:spcBef>
              <a:buChar char="•"/>
              <a:tabLst>
                <a:tab pos="809625" algn="l"/>
              </a:tabLst>
            </a:pP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0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designing,</a:t>
            </a:r>
            <a:r>
              <a:rPr sz="20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training,</a:t>
            </a:r>
            <a:r>
              <a:rPr sz="20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validating</a:t>
            </a:r>
            <a:r>
              <a:rPr sz="20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deep</a:t>
            </a:r>
            <a:r>
              <a:rPr sz="20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336600"/>
                </a:solidFill>
                <a:latin typeface="Arial MT"/>
                <a:cs typeface="Arial MT"/>
              </a:rPr>
              <a:t>nets 	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through</a:t>
            </a:r>
            <a:r>
              <a:rPr sz="20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0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high</a:t>
            </a:r>
            <a:r>
              <a:rPr sz="20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level</a:t>
            </a:r>
            <a:r>
              <a:rPr sz="20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programming</a:t>
            </a:r>
            <a:r>
              <a:rPr sz="20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interface</a:t>
            </a:r>
            <a:endParaRPr sz="2000">
              <a:latin typeface="Arial MT"/>
              <a:cs typeface="Arial MT"/>
            </a:endParaRPr>
          </a:p>
          <a:p>
            <a:pPr marL="294640" indent="-281940">
              <a:lnSpc>
                <a:spcPts val="3175"/>
              </a:lnSpc>
              <a:buChar char="•"/>
              <a:tabLst>
                <a:tab pos="294640" algn="l"/>
              </a:tabLst>
            </a:pP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Optimized</a:t>
            </a:r>
            <a:r>
              <a:rPr sz="28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28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performance</a:t>
            </a:r>
            <a:endParaRPr sz="2800">
              <a:latin typeface="Arial MT"/>
              <a:cs typeface="Arial MT"/>
            </a:endParaRPr>
          </a:p>
          <a:p>
            <a:pPr marL="803275" lvl="1" indent="-338455">
              <a:lnSpc>
                <a:spcPts val="2350"/>
              </a:lnSpc>
              <a:spcBef>
                <a:spcPts val="35"/>
              </a:spcBef>
              <a:buChar char="•"/>
              <a:tabLst>
                <a:tab pos="803275" algn="l"/>
                <a:tab pos="3763010" algn="l"/>
              </a:tabLst>
            </a:pP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Provide</a:t>
            </a:r>
            <a:r>
              <a:rPr sz="2000" spc="-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336600"/>
                </a:solidFill>
                <a:latin typeface="Arial MT"/>
                <a:cs typeface="Arial MT"/>
              </a:rPr>
              <a:t>parallelization</a:t>
            </a:r>
            <a:r>
              <a:rPr sz="2000" spc="-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	</a:t>
            </a:r>
            <a:r>
              <a:rPr sz="2000" spc="-20" dirty="0">
                <a:solidFill>
                  <a:srgbClr val="336600"/>
                </a:solidFill>
                <a:latin typeface="Arial MT"/>
                <a:cs typeface="Arial MT"/>
              </a:rPr>
              <a:t>GPUs</a:t>
            </a:r>
            <a:endParaRPr sz="2000">
              <a:latin typeface="Arial MT"/>
              <a:cs typeface="Arial MT"/>
            </a:endParaRPr>
          </a:p>
          <a:p>
            <a:pPr marL="803275" lvl="1" indent="-338455">
              <a:lnSpc>
                <a:spcPts val="2350"/>
              </a:lnSpc>
              <a:buChar char="•"/>
              <a:tabLst>
                <a:tab pos="803275" algn="l"/>
              </a:tabLst>
            </a:pPr>
            <a:r>
              <a:rPr sz="2000" spc="-20" dirty="0">
                <a:solidFill>
                  <a:srgbClr val="336600"/>
                </a:solidFill>
                <a:latin typeface="Arial MT"/>
                <a:cs typeface="Arial MT"/>
              </a:rPr>
              <a:t>Visualization</a:t>
            </a:r>
            <a:r>
              <a:rPr sz="20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0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network</a:t>
            </a:r>
            <a:r>
              <a:rPr sz="20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modeling</a:t>
            </a:r>
            <a:r>
              <a:rPr sz="2000" spc="-6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6600"/>
                </a:solidFill>
                <a:latin typeface="Arial MT"/>
                <a:cs typeface="Arial MT"/>
              </a:rPr>
              <a:t>&amp;</a:t>
            </a:r>
            <a:r>
              <a:rPr sz="2000" spc="-5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36600"/>
                </a:solidFill>
                <a:latin typeface="Arial MT"/>
                <a:cs typeface="Arial MT"/>
              </a:rPr>
              <a:t>interface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30"/>
              </a:spcBef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351155" indent="-338455">
              <a:lnSpc>
                <a:spcPts val="3329"/>
              </a:lnSpc>
              <a:buChar char="•"/>
              <a:tabLst>
                <a:tab pos="351155" algn="l"/>
              </a:tabLst>
            </a:pPr>
            <a:r>
              <a:rPr sz="2800" spc="-10" dirty="0">
                <a:solidFill>
                  <a:srgbClr val="0000FF"/>
                </a:solidFill>
                <a:latin typeface="Arial MT"/>
                <a:cs typeface="Arial MT"/>
              </a:rPr>
              <a:t>Example:</a:t>
            </a:r>
            <a:r>
              <a:rPr sz="2800" spc="-1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Arial MT"/>
                <a:cs typeface="Arial MT"/>
              </a:rPr>
              <a:t>Keras</a:t>
            </a:r>
            <a:endParaRPr sz="2800">
              <a:latin typeface="Arial MT"/>
              <a:cs typeface="Arial MT"/>
            </a:endParaRPr>
          </a:p>
          <a:p>
            <a:pPr marL="803275" lvl="1" indent="-338455">
              <a:lnSpc>
                <a:spcPts val="2850"/>
              </a:lnSpc>
              <a:buChar char="•"/>
              <a:tabLst>
                <a:tab pos="803275" algn="l"/>
              </a:tabLst>
            </a:pP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open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source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neural</a:t>
            </a:r>
            <a:r>
              <a:rPr sz="24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network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library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written</a:t>
            </a:r>
            <a:r>
              <a:rPr sz="24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Python</a:t>
            </a:r>
            <a:endParaRPr sz="2400">
              <a:latin typeface="Arial MT"/>
              <a:cs typeface="Arial MT"/>
            </a:endParaRPr>
          </a:p>
          <a:p>
            <a:pPr marL="803275" lvl="1" indent="-338455">
              <a:lnSpc>
                <a:spcPts val="2845"/>
              </a:lnSpc>
              <a:buChar char="•"/>
              <a:tabLst>
                <a:tab pos="803275" algn="l"/>
              </a:tabLst>
            </a:pP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It</a:t>
            </a:r>
            <a:r>
              <a:rPr sz="24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4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capable</a:t>
            </a:r>
            <a:r>
              <a:rPr sz="24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400" spc="-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running</a:t>
            </a:r>
            <a:r>
              <a:rPr sz="24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on</a:t>
            </a:r>
            <a:r>
              <a:rPr sz="24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top</a:t>
            </a:r>
            <a:r>
              <a:rPr sz="2400" spc="-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4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TensorFlow</a:t>
            </a:r>
            <a:endParaRPr sz="2400">
              <a:latin typeface="Arial MT"/>
              <a:cs typeface="Arial MT"/>
            </a:endParaRPr>
          </a:p>
          <a:p>
            <a:pPr marL="803275" lvl="1" indent="-338455">
              <a:lnSpc>
                <a:spcPts val="2845"/>
              </a:lnSpc>
              <a:buChar char="•"/>
              <a:tabLst>
                <a:tab pos="803275" algn="l"/>
              </a:tabLst>
            </a:pP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Contains</a:t>
            </a:r>
            <a:r>
              <a:rPr sz="24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336600"/>
                </a:solidFill>
                <a:latin typeface="Arial MT"/>
                <a:cs typeface="Arial MT"/>
              </a:rPr>
              <a:t>implementations</a:t>
            </a:r>
            <a:r>
              <a:rPr sz="24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4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building</a:t>
            </a:r>
            <a:r>
              <a:rPr sz="24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blocks,</a:t>
            </a:r>
            <a:r>
              <a:rPr sz="24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such</a:t>
            </a:r>
            <a:r>
              <a:rPr sz="24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36600"/>
                </a:solidFill>
                <a:latin typeface="Arial MT"/>
                <a:cs typeface="Arial MT"/>
              </a:rPr>
              <a:t>as</a:t>
            </a:r>
            <a:endParaRPr sz="2400">
              <a:latin typeface="Arial MT"/>
              <a:cs typeface="Arial MT"/>
            </a:endParaRPr>
          </a:p>
          <a:p>
            <a:pPr marL="1368425" lvl="2" indent="-452120">
              <a:lnSpc>
                <a:spcPts val="2350"/>
              </a:lnSpc>
              <a:spcBef>
                <a:spcPts val="15"/>
              </a:spcBef>
              <a:buAutoNum type="arabicPeriod"/>
              <a:tabLst>
                <a:tab pos="1368425" algn="l"/>
              </a:tabLst>
            </a:pP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Layers</a:t>
            </a:r>
            <a:endParaRPr sz="2000">
              <a:latin typeface="Arial MT"/>
              <a:cs typeface="Arial MT"/>
            </a:endParaRPr>
          </a:p>
          <a:p>
            <a:pPr marL="1368425" lvl="2" indent="-452120">
              <a:lnSpc>
                <a:spcPts val="2350"/>
              </a:lnSpc>
              <a:buAutoNum type="arabicPeriod"/>
              <a:tabLst>
                <a:tab pos="1368425" algn="l"/>
              </a:tabLst>
            </a:pP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Objectives</a:t>
            </a:r>
            <a:endParaRPr sz="2000">
              <a:latin typeface="Arial MT"/>
              <a:cs typeface="Arial MT"/>
            </a:endParaRPr>
          </a:p>
          <a:p>
            <a:pPr marL="1368425" lvl="2" indent="-452120">
              <a:lnSpc>
                <a:spcPct val="100000"/>
              </a:lnSpc>
              <a:buAutoNum type="arabicPeriod"/>
              <a:tabLst>
                <a:tab pos="1368425" algn="l"/>
              </a:tabLst>
            </a:pP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Activation</a:t>
            </a:r>
            <a:r>
              <a:rPr sz="2000" spc="-12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functions</a:t>
            </a:r>
            <a:endParaRPr sz="2000">
              <a:latin typeface="Arial MT"/>
              <a:cs typeface="Arial MT"/>
            </a:endParaRPr>
          </a:p>
          <a:p>
            <a:pPr marL="1368425" lvl="2" indent="-452120">
              <a:lnSpc>
                <a:spcPts val="2350"/>
              </a:lnSpc>
              <a:buAutoNum type="arabicPeriod"/>
              <a:tabLst>
                <a:tab pos="1368425" algn="l"/>
              </a:tabLst>
            </a:pP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Optimizers</a:t>
            </a:r>
            <a:endParaRPr sz="2000">
              <a:latin typeface="Arial MT"/>
              <a:cs typeface="Arial MT"/>
            </a:endParaRPr>
          </a:p>
          <a:p>
            <a:pPr marL="1368425" lvl="2" indent="-452120">
              <a:lnSpc>
                <a:spcPts val="2350"/>
              </a:lnSpc>
              <a:buAutoNum type="arabicPeriod"/>
              <a:tabLst>
                <a:tab pos="1368425" algn="l"/>
              </a:tabLst>
            </a:pPr>
            <a:r>
              <a:rPr sz="2000" spc="-55" dirty="0">
                <a:solidFill>
                  <a:srgbClr val="660066"/>
                </a:solidFill>
                <a:latin typeface="Arial MT"/>
                <a:cs typeface="Arial MT"/>
              </a:rPr>
              <a:t>Tools</a:t>
            </a:r>
            <a:r>
              <a:rPr sz="20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0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make</a:t>
            </a:r>
            <a:r>
              <a:rPr sz="20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working</a:t>
            </a:r>
            <a:r>
              <a:rPr sz="20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20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image</a:t>
            </a:r>
            <a:r>
              <a:rPr sz="20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0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text</a:t>
            </a:r>
            <a:r>
              <a:rPr sz="20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60066"/>
                </a:solidFill>
                <a:latin typeface="Arial MT"/>
                <a:cs typeface="Arial MT"/>
              </a:rPr>
              <a:t>data</a:t>
            </a:r>
            <a:r>
              <a:rPr sz="20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660066"/>
                </a:solidFill>
                <a:latin typeface="Arial MT"/>
                <a:cs typeface="Arial MT"/>
              </a:rPr>
              <a:t>easier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0656" y="5605598"/>
            <a:ext cx="2792095" cy="729615"/>
          </a:xfrm>
          <a:custGeom>
            <a:avLst/>
            <a:gdLst/>
            <a:ahLst/>
            <a:cxnLst/>
            <a:rect l="l" t="t" r="r" b="b"/>
            <a:pathLst>
              <a:path w="2792095" h="729614">
                <a:moveTo>
                  <a:pt x="93746" y="601621"/>
                </a:moveTo>
                <a:lnTo>
                  <a:pt x="0" y="691923"/>
                </a:lnTo>
                <a:lnTo>
                  <a:pt x="124749" y="729077"/>
                </a:lnTo>
                <a:lnTo>
                  <a:pt x="132617" y="724820"/>
                </a:lnTo>
                <a:lnTo>
                  <a:pt x="137072" y="709863"/>
                </a:lnTo>
                <a:lnTo>
                  <a:pt x="132815" y="701996"/>
                </a:lnTo>
                <a:lnTo>
                  <a:pt x="122841" y="699025"/>
                </a:lnTo>
                <a:lnTo>
                  <a:pt x="30581" y="699025"/>
                </a:lnTo>
                <a:lnTo>
                  <a:pt x="23902" y="671568"/>
                </a:lnTo>
                <a:lnTo>
                  <a:pt x="74687" y="659215"/>
                </a:lnTo>
                <a:lnTo>
                  <a:pt x="113350" y="621973"/>
                </a:lnTo>
                <a:lnTo>
                  <a:pt x="113517" y="613028"/>
                </a:lnTo>
                <a:lnTo>
                  <a:pt x="102690" y="601789"/>
                </a:lnTo>
                <a:lnTo>
                  <a:pt x="93746" y="601621"/>
                </a:lnTo>
                <a:close/>
              </a:path>
              <a:path w="2792095" h="729614">
                <a:moveTo>
                  <a:pt x="74687" y="659215"/>
                </a:moveTo>
                <a:lnTo>
                  <a:pt x="23902" y="671568"/>
                </a:lnTo>
                <a:lnTo>
                  <a:pt x="30581" y="699025"/>
                </a:lnTo>
                <a:lnTo>
                  <a:pt x="45190" y="695472"/>
                </a:lnTo>
                <a:lnTo>
                  <a:pt x="37047" y="695472"/>
                </a:lnTo>
                <a:lnTo>
                  <a:pt x="31278" y="671755"/>
                </a:lnTo>
                <a:lnTo>
                  <a:pt x="61669" y="671755"/>
                </a:lnTo>
                <a:lnTo>
                  <a:pt x="74687" y="659215"/>
                </a:lnTo>
                <a:close/>
              </a:path>
              <a:path w="2792095" h="729614">
                <a:moveTo>
                  <a:pt x="81365" y="686672"/>
                </a:moveTo>
                <a:lnTo>
                  <a:pt x="30581" y="699025"/>
                </a:lnTo>
                <a:lnTo>
                  <a:pt x="122841" y="699025"/>
                </a:lnTo>
                <a:lnTo>
                  <a:pt x="81365" y="686672"/>
                </a:lnTo>
                <a:close/>
              </a:path>
              <a:path w="2792095" h="729614">
                <a:moveTo>
                  <a:pt x="31278" y="671755"/>
                </a:moveTo>
                <a:lnTo>
                  <a:pt x="37047" y="695472"/>
                </a:lnTo>
                <a:lnTo>
                  <a:pt x="54491" y="678668"/>
                </a:lnTo>
                <a:lnTo>
                  <a:pt x="31278" y="671755"/>
                </a:lnTo>
                <a:close/>
              </a:path>
              <a:path w="2792095" h="729614">
                <a:moveTo>
                  <a:pt x="54491" y="678668"/>
                </a:moveTo>
                <a:lnTo>
                  <a:pt x="37047" y="695472"/>
                </a:lnTo>
                <a:lnTo>
                  <a:pt x="45190" y="695472"/>
                </a:lnTo>
                <a:lnTo>
                  <a:pt x="81365" y="686672"/>
                </a:lnTo>
                <a:lnTo>
                  <a:pt x="54491" y="678668"/>
                </a:lnTo>
                <a:close/>
              </a:path>
              <a:path w="2792095" h="729614">
                <a:moveTo>
                  <a:pt x="2784797" y="0"/>
                </a:moveTo>
                <a:lnTo>
                  <a:pt x="74687" y="659215"/>
                </a:lnTo>
                <a:lnTo>
                  <a:pt x="54491" y="678668"/>
                </a:lnTo>
                <a:lnTo>
                  <a:pt x="81365" y="686672"/>
                </a:lnTo>
                <a:lnTo>
                  <a:pt x="2791476" y="27456"/>
                </a:lnTo>
                <a:lnTo>
                  <a:pt x="2784797" y="0"/>
                </a:lnTo>
                <a:close/>
              </a:path>
              <a:path w="2792095" h="729614">
                <a:moveTo>
                  <a:pt x="61669" y="671755"/>
                </a:moveTo>
                <a:lnTo>
                  <a:pt x="31278" y="671755"/>
                </a:lnTo>
                <a:lnTo>
                  <a:pt x="54491" y="678668"/>
                </a:lnTo>
                <a:lnTo>
                  <a:pt x="61669" y="6717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5559" y="1445690"/>
            <a:ext cx="3125977" cy="24046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71168" y="670720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z="1400" spc="-50" dirty="0">
                <a:latin typeface="Arial MT"/>
                <a:cs typeface="Arial MT"/>
              </a:rPr>
              <a:t>8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6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56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Modern</a:t>
            </a:r>
            <a:r>
              <a:rPr spc="-210" dirty="0"/>
              <a:t> </a:t>
            </a:r>
            <a:r>
              <a:rPr spc="-20" dirty="0"/>
              <a:t>Initialization</a:t>
            </a:r>
            <a:r>
              <a:rPr spc="-204" dirty="0"/>
              <a:t> </a:t>
            </a:r>
            <a:r>
              <a:rPr spc="-10" dirty="0"/>
              <a:t>Strategies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017775"/>
            <a:ext cx="8302625" cy="26670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simple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heuristic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Based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achieving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nice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properties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But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problem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one</a:t>
            </a:r>
            <a:endParaRPr sz="3200">
              <a:latin typeface="Arial MT"/>
              <a:cs typeface="Arial MT"/>
            </a:endParaRPr>
          </a:p>
          <a:p>
            <a:pPr marL="747395" marR="5080" indent="-282575">
              <a:lnSpc>
                <a:spcPts val="3310"/>
              </a:lnSpc>
              <a:spcBef>
                <a:spcPts val="69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Some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initial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points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are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beneficial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detrimental</a:t>
            </a:r>
            <a:r>
              <a:rPr sz="2800" spc="-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generalization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7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100"/>
              </a:spcBef>
            </a:pPr>
            <a:r>
              <a:rPr dirty="0"/>
              <a:t>Known</a:t>
            </a:r>
            <a:r>
              <a:rPr spc="-254" dirty="0"/>
              <a:t> </a:t>
            </a:r>
            <a:r>
              <a:rPr spc="-10" dirty="0"/>
              <a:t>property:</a:t>
            </a:r>
            <a:r>
              <a:rPr spc="-235" dirty="0"/>
              <a:t> </a:t>
            </a:r>
            <a:r>
              <a:rPr dirty="0"/>
              <a:t>Break</a:t>
            </a:r>
            <a:r>
              <a:rPr spc="-250" dirty="0"/>
              <a:t> </a:t>
            </a:r>
            <a:r>
              <a:rPr spc="-10" dirty="0"/>
              <a:t>Symmetry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751570" cy="46405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5080" indent="-339090" algn="just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Only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property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known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certainty: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 parameters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must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chosen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break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symmetry</a:t>
            </a:r>
            <a:endParaRPr sz="3200">
              <a:latin typeface="Arial MT"/>
              <a:cs typeface="Arial MT"/>
            </a:endParaRPr>
          </a:p>
          <a:p>
            <a:pPr marL="351155" marR="363220" indent="-339090" algn="just">
              <a:lnSpc>
                <a:spcPct val="99100"/>
              </a:lnSpc>
              <a:spcBef>
                <a:spcPts val="5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two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hidden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units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inputs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and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activation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they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must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have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</a:t>
            </a:r>
            <a:endParaRPr sz="3200">
              <a:latin typeface="Arial MT"/>
              <a:cs typeface="Arial MT"/>
            </a:endParaRPr>
          </a:p>
          <a:p>
            <a:pPr marL="351155" marR="41910" indent="-339090">
              <a:lnSpc>
                <a:spcPts val="3790"/>
              </a:lnSpc>
              <a:spcBef>
                <a:spcPts val="84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Usually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initialize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unit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compute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solidFill>
                  <a:srgbClr val="3333CC"/>
                </a:solidFill>
                <a:latin typeface="Arial MT"/>
                <a:cs typeface="Arial MT"/>
              </a:rPr>
              <a:t>a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different</a:t>
            </a:r>
            <a:r>
              <a:rPr sz="3200" spc="-1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function</a:t>
            </a:r>
            <a:endParaRPr sz="3200">
              <a:latin typeface="Arial MT"/>
              <a:cs typeface="Arial MT"/>
            </a:endParaRPr>
          </a:p>
          <a:p>
            <a:pPr marL="351155" marR="937894" indent="-339090">
              <a:lnSpc>
                <a:spcPts val="382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This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motivates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use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random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8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1720">
              <a:lnSpc>
                <a:spcPct val="100000"/>
              </a:lnSpc>
              <a:spcBef>
                <a:spcPts val="100"/>
              </a:spcBef>
            </a:pPr>
            <a:r>
              <a:rPr dirty="0"/>
              <a:t>Choice</a:t>
            </a:r>
            <a:r>
              <a:rPr spc="-185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10" dirty="0"/>
              <a:t>biases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598535" cy="2619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404495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Biases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unit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heuristically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chosen constants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Only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initialized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randomly</a:t>
            </a:r>
            <a:endParaRPr sz="320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82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Extra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parameters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such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conditional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variance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prediction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constants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like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biases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3982" y="691895"/>
            <a:ext cx="7434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Weights</a:t>
            </a:r>
            <a:r>
              <a:rPr spc="-204" dirty="0"/>
              <a:t> </a:t>
            </a:r>
            <a:r>
              <a:rPr dirty="0"/>
              <a:t>drawn</a:t>
            </a:r>
            <a:r>
              <a:rPr spc="-200" dirty="0"/>
              <a:t> </a:t>
            </a:r>
            <a:r>
              <a:rPr dirty="0"/>
              <a:t>from</a:t>
            </a:r>
            <a:r>
              <a:rPr spc="-220" dirty="0"/>
              <a:t> </a:t>
            </a:r>
            <a:r>
              <a:rPr spc="-10" dirty="0"/>
              <a:t>Gaussian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2100072"/>
            <a:ext cx="8622030" cy="4883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10337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are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almost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always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drawn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50" dirty="0">
                <a:solidFill>
                  <a:srgbClr val="3333CC"/>
                </a:solidFill>
                <a:latin typeface="Arial MT"/>
                <a:cs typeface="Arial MT"/>
              </a:rPr>
              <a:t>a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Gaussian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or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uniform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distribution</a:t>
            </a:r>
            <a:endParaRPr sz="3200">
              <a:latin typeface="Arial MT"/>
              <a:cs typeface="Arial MT"/>
            </a:endParaRPr>
          </a:p>
          <a:p>
            <a:pPr marL="746125" marR="302895" lvl="1" indent="-281305">
              <a:lnSpc>
                <a:spcPts val="3290"/>
              </a:lnSpc>
              <a:spcBef>
                <a:spcPts val="620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Choice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Gaussian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or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uniform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does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seem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to 	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matter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much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not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studied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exhaustively</a:t>
            </a:r>
            <a:endParaRPr sz="2800">
              <a:latin typeface="Arial MT"/>
              <a:cs typeface="Arial MT"/>
            </a:endParaRPr>
          </a:p>
          <a:p>
            <a:pPr marL="351155" marR="5080" indent="-339090">
              <a:lnSpc>
                <a:spcPts val="3790"/>
              </a:lnSpc>
              <a:spcBef>
                <a:spcPts val="819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Scale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distribution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does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have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an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effect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outcome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ability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to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generalize</a:t>
            </a:r>
            <a:endParaRPr sz="3200">
              <a:latin typeface="Arial MT"/>
              <a:cs typeface="Arial MT"/>
            </a:endParaRPr>
          </a:p>
          <a:p>
            <a:pPr marL="746125" marR="110489" lvl="1" indent="-281305">
              <a:lnSpc>
                <a:spcPts val="3290"/>
              </a:lnSpc>
              <a:spcBef>
                <a:spcPts val="62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Larger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initial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weights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will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yield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stronger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symmetry- 	breaking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effect,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helping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avoid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redundant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units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Too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large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may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result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exploding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values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3855" y="691895"/>
            <a:ext cx="8757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Heuristics</a:t>
            </a:r>
            <a:r>
              <a:rPr spc="-16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initial</a:t>
            </a:r>
            <a:r>
              <a:rPr spc="-150" dirty="0"/>
              <a:t> </a:t>
            </a:r>
            <a:r>
              <a:rPr dirty="0"/>
              <a:t>scale</a:t>
            </a:r>
            <a:r>
              <a:rPr spc="-160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spc="-10" dirty="0"/>
              <a:t>weights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844" y="4884927"/>
            <a:ext cx="8413750" cy="17081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95275" marR="5080" indent="-282575">
              <a:lnSpc>
                <a:spcPct val="98100"/>
              </a:lnSpc>
              <a:spcBef>
                <a:spcPts val="160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7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Which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compromise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between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goal</a:t>
            </a:r>
            <a:r>
              <a:rPr sz="2800" spc="-8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initializing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layers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same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336600"/>
                </a:solidFill>
                <a:latin typeface="Arial"/>
                <a:cs typeface="Arial"/>
              </a:rPr>
              <a:t>activation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variance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and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goal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all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layers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having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the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same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i="1" spc="-10" dirty="0">
                <a:solidFill>
                  <a:srgbClr val="336600"/>
                </a:solidFill>
                <a:latin typeface="Arial"/>
                <a:cs typeface="Arial"/>
              </a:rPr>
              <a:t>gradient</a:t>
            </a:r>
            <a:r>
              <a:rPr sz="2800" i="1" spc="-145" dirty="0">
                <a:solidFill>
                  <a:srgbClr val="3366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variance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323" y="1722120"/>
            <a:ext cx="8924290" cy="194881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76555" marR="30480" indent="-339090">
              <a:lnSpc>
                <a:spcPct val="98100"/>
              </a:lnSpc>
              <a:spcBef>
                <a:spcPts val="170"/>
              </a:spcBef>
              <a:buChar char="•"/>
              <a:tabLst>
                <a:tab pos="376555" algn="l"/>
                <a:tab pos="2542540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One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heuristic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9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initialize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weights</a:t>
            </a:r>
            <a:r>
              <a:rPr sz="3200" spc="-9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fully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connected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layer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N</a:t>
            </a:r>
            <a:r>
              <a:rPr sz="2700" i="1" baseline="-18518" dirty="0">
                <a:latin typeface="Times New Roman"/>
                <a:cs typeface="Times New Roman"/>
              </a:rPr>
              <a:t>in</a:t>
            </a:r>
            <a:r>
              <a:rPr sz="2700" i="1" spc="562" baseline="-18518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inputs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N</a:t>
            </a:r>
            <a:r>
              <a:rPr sz="2700" i="1" baseline="-18518" dirty="0">
                <a:latin typeface="Times New Roman"/>
                <a:cs typeface="Times New Roman"/>
              </a:rPr>
              <a:t>out</a:t>
            </a:r>
            <a:r>
              <a:rPr sz="2700" i="1" spc="532" baseline="-18518" dirty="0"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outputs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by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sampling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each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weights</a:t>
            </a:r>
            <a:r>
              <a:rPr sz="3200" spc="-10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from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Uniform(-</a:t>
            </a:r>
            <a:r>
              <a:rPr sz="2800" i="1" dirty="0">
                <a:latin typeface="Times New Roman"/>
                <a:cs typeface="Times New Roman"/>
              </a:rPr>
              <a:t>r,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-2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)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where</a:t>
            </a:r>
            <a:r>
              <a:rPr sz="3200" spc="28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775" i="1" baseline="7507" dirty="0">
                <a:latin typeface="Cambria"/>
                <a:cs typeface="Cambria"/>
              </a:rPr>
              <a:t>r</a:t>
            </a:r>
            <a:r>
              <a:rPr sz="2775" i="1" spc="405" baseline="7507" dirty="0">
                <a:latin typeface="Cambria"/>
                <a:cs typeface="Cambria"/>
              </a:rPr>
              <a:t> </a:t>
            </a:r>
            <a:r>
              <a:rPr sz="2775" baseline="7507" dirty="0">
                <a:latin typeface="Symbol"/>
                <a:cs typeface="Symbol"/>
              </a:rPr>
              <a:t></a:t>
            </a:r>
            <a:r>
              <a:rPr sz="2775" spc="202" baseline="7507" dirty="0">
                <a:latin typeface="Times New Roman"/>
                <a:cs typeface="Times New Roman"/>
              </a:rPr>
              <a:t> </a:t>
            </a:r>
            <a:r>
              <a:rPr sz="2775" u="sng" spc="547" baseline="43543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sz="2775" u="sng" spc="-75" baseline="43543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1</a:t>
            </a:r>
            <a:r>
              <a:rPr sz="2775" u="sng" baseline="43543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	</a:t>
            </a:r>
            <a:endParaRPr sz="2775" baseline="43543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95617" y="3503969"/>
            <a:ext cx="489584" cy="376555"/>
            <a:chOff x="2595617" y="3503969"/>
            <a:chExt cx="489584" cy="376555"/>
          </a:xfrm>
        </p:grpSpPr>
        <p:sp>
          <p:nvSpPr>
            <p:cNvPr id="7" name="object 7"/>
            <p:cNvSpPr/>
            <p:nvPr/>
          </p:nvSpPr>
          <p:spPr>
            <a:xfrm>
              <a:off x="2596793" y="3505145"/>
              <a:ext cx="488315" cy="342900"/>
            </a:xfrm>
            <a:custGeom>
              <a:avLst/>
              <a:gdLst/>
              <a:ahLst/>
              <a:cxnLst/>
              <a:rect l="l" t="t" r="r" b="b"/>
              <a:pathLst>
                <a:path w="488314" h="342900">
                  <a:moveTo>
                    <a:pt x="32449" y="225447"/>
                  </a:moveTo>
                  <a:lnTo>
                    <a:pt x="0" y="251790"/>
                  </a:lnTo>
                </a:path>
                <a:path w="488314" h="342900">
                  <a:moveTo>
                    <a:pt x="82653" y="342459"/>
                  </a:moveTo>
                  <a:lnTo>
                    <a:pt x="32449" y="225447"/>
                  </a:lnTo>
                </a:path>
                <a:path w="488314" h="342900">
                  <a:moveTo>
                    <a:pt x="140816" y="0"/>
                  </a:moveTo>
                  <a:lnTo>
                    <a:pt x="82653" y="342459"/>
                  </a:lnTo>
                </a:path>
                <a:path w="488314" h="342900">
                  <a:moveTo>
                    <a:pt x="487959" y="0"/>
                  </a:moveTo>
                  <a:lnTo>
                    <a:pt x="14081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96794" y="3505145"/>
              <a:ext cx="488315" cy="375285"/>
            </a:xfrm>
            <a:custGeom>
              <a:avLst/>
              <a:gdLst/>
              <a:ahLst/>
              <a:cxnLst/>
              <a:rect l="l" t="t" r="r" b="b"/>
              <a:pathLst>
                <a:path w="488314" h="375285">
                  <a:moveTo>
                    <a:pt x="487959" y="0"/>
                  </a:moveTo>
                  <a:lnTo>
                    <a:pt x="140816" y="0"/>
                  </a:lnTo>
                  <a:lnTo>
                    <a:pt x="82652" y="342459"/>
                  </a:lnTo>
                  <a:lnTo>
                    <a:pt x="32448" y="225446"/>
                  </a:lnTo>
                  <a:lnTo>
                    <a:pt x="0" y="251790"/>
                  </a:lnTo>
                  <a:lnTo>
                    <a:pt x="4898" y="257916"/>
                  </a:lnTo>
                  <a:lnTo>
                    <a:pt x="19592" y="245050"/>
                  </a:lnTo>
                  <a:lnTo>
                    <a:pt x="77143" y="374928"/>
                  </a:lnTo>
                  <a:lnTo>
                    <a:pt x="88775" y="374928"/>
                  </a:lnTo>
                  <a:lnTo>
                    <a:pt x="149999" y="11639"/>
                  </a:lnTo>
                  <a:lnTo>
                    <a:pt x="487959" y="11639"/>
                  </a:lnTo>
                  <a:lnTo>
                    <a:pt x="487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79743" y="4410162"/>
            <a:ext cx="35052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dirty="0">
                <a:latin typeface="Cambria"/>
                <a:cs typeface="Cambria"/>
              </a:rPr>
              <a:t>r</a:t>
            </a:r>
            <a:r>
              <a:rPr sz="1850" i="1" spc="380" dirty="0">
                <a:latin typeface="Cambria"/>
                <a:cs typeface="Cambria"/>
              </a:rPr>
              <a:t> </a:t>
            </a:r>
            <a:r>
              <a:rPr sz="1850" spc="-50" dirty="0">
                <a:latin typeface="Symbol"/>
                <a:cs typeface="Symbol"/>
              </a:rPr>
              <a:t>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323" y="3613745"/>
            <a:ext cx="831723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0590">
              <a:lnSpc>
                <a:spcPts val="1614"/>
              </a:lnSpc>
              <a:spcBef>
                <a:spcPts val="100"/>
              </a:spcBef>
            </a:pPr>
            <a:r>
              <a:rPr sz="2775" i="1" spc="104" baseline="19519" dirty="0">
                <a:latin typeface="Cambria"/>
                <a:cs typeface="Cambria"/>
              </a:rPr>
              <a:t>N</a:t>
            </a:r>
            <a:r>
              <a:rPr sz="1050" i="1" spc="70" dirty="0">
                <a:latin typeface="Cambria"/>
                <a:cs typeface="Cambria"/>
              </a:rPr>
              <a:t>in</a:t>
            </a:r>
            <a:endParaRPr sz="1050">
              <a:latin typeface="Cambria"/>
              <a:cs typeface="Cambria"/>
            </a:endParaRPr>
          </a:p>
          <a:p>
            <a:pPr marL="376555" indent="-338455">
              <a:lnSpc>
                <a:spcPts val="3235"/>
              </a:lnSpc>
              <a:buChar char="•"/>
              <a:tabLst>
                <a:tab pos="3765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Another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heuristic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normalized</a:t>
            </a:r>
            <a:r>
              <a:rPr sz="3200" spc="-16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initiation</a:t>
            </a:r>
            <a:r>
              <a:rPr sz="3200" spc="-1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endParaRPr sz="3200">
              <a:latin typeface="Arial MT"/>
              <a:cs typeface="Arial MT"/>
            </a:endParaRPr>
          </a:p>
          <a:p>
            <a:pPr marL="62865" algn="ctr">
              <a:lnSpc>
                <a:spcPct val="100000"/>
              </a:lnSpc>
              <a:spcBef>
                <a:spcPts val="240"/>
              </a:spcBef>
              <a:tabLst>
                <a:tab pos="499109" algn="l"/>
                <a:tab pos="1052830" algn="l"/>
              </a:tabLst>
            </a:pPr>
            <a:r>
              <a:rPr sz="185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5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6</a:t>
            </a:r>
            <a:r>
              <a:rPr sz="1850" u="sng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	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1039" y="4682782"/>
            <a:ext cx="1020444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75" i="1" spc="150" baseline="21021" dirty="0">
                <a:latin typeface="Cambria"/>
                <a:cs typeface="Cambria"/>
              </a:rPr>
              <a:t>N</a:t>
            </a:r>
            <a:r>
              <a:rPr sz="1050" i="1" spc="100" dirty="0">
                <a:latin typeface="Cambria"/>
                <a:cs typeface="Cambria"/>
              </a:rPr>
              <a:t>in</a:t>
            </a:r>
            <a:r>
              <a:rPr sz="1050" i="1" spc="434" dirty="0">
                <a:latin typeface="Cambria"/>
                <a:cs typeface="Cambria"/>
              </a:rPr>
              <a:t> </a:t>
            </a:r>
            <a:r>
              <a:rPr sz="2775" baseline="21021" dirty="0">
                <a:latin typeface="Symbol"/>
                <a:cs typeface="Symbol"/>
              </a:rPr>
              <a:t></a:t>
            </a:r>
            <a:r>
              <a:rPr sz="2775" spc="-89" baseline="21021" dirty="0">
                <a:latin typeface="Times New Roman"/>
                <a:cs typeface="Times New Roman"/>
              </a:rPr>
              <a:t> </a:t>
            </a:r>
            <a:r>
              <a:rPr sz="2775" i="1" spc="44" baseline="21021" dirty="0">
                <a:latin typeface="Cambria"/>
                <a:cs typeface="Cambria"/>
              </a:rPr>
              <a:t>N</a:t>
            </a:r>
            <a:r>
              <a:rPr sz="1050" i="1" spc="30" dirty="0">
                <a:latin typeface="Cambria"/>
                <a:cs typeface="Cambria"/>
              </a:rPr>
              <a:t>out</a:t>
            </a:r>
            <a:endParaRPr sz="105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6176" y="4233560"/>
            <a:ext cx="1167765" cy="715645"/>
          </a:xfrm>
          <a:custGeom>
            <a:avLst/>
            <a:gdLst/>
            <a:ahLst/>
            <a:cxnLst/>
            <a:rect l="l" t="t" r="r" b="b"/>
            <a:pathLst>
              <a:path w="1167764" h="715645">
                <a:moveTo>
                  <a:pt x="1167697" y="0"/>
                </a:moveTo>
                <a:lnTo>
                  <a:pt x="140907" y="0"/>
                </a:lnTo>
                <a:lnTo>
                  <a:pt x="82706" y="653061"/>
                </a:lnTo>
                <a:lnTo>
                  <a:pt x="32470" y="429453"/>
                </a:lnTo>
                <a:lnTo>
                  <a:pt x="0" y="479687"/>
                </a:lnTo>
                <a:lnTo>
                  <a:pt x="6126" y="483976"/>
                </a:lnTo>
                <a:lnTo>
                  <a:pt x="18991" y="461921"/>
                </a:lnTo>
                <a:lnTo>
                  <a:pt x="77193" y="715551"/>
                </a:lnTo>
                <a:lnTo>
                  <a:pt x="88832" y="715551"/>
                </a:lnTo>
                <a:lnTo>
                  <a:pt x="151323" y="11640"/>
                </a:lnTo>
                <a:lnTo>
                  <a:pt x="1167697" y="11640"/>
                </a:lnTo>
                <a:lnTo>
                  <a:pt x="1167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645"/>
              </a:lnSpc>
            </a:pPr>
            <a:r>
              <a:rPr spc="-25" dirty="0"/>
              <a:t>11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0529" y="691895"/>
            <a:ext cx="6388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Initialization</a:t>
            </a:r>
            <a:r>
              <a:rPr spc="-16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the</a:t>
            </a:r>
            <a:r>
              <a:rPr spc="-165" dirty="0"/>
              <a:t> </a:t>
            </a:r>
            <a:r>
              <a:rPr spc="-10" dirty="0"/>
              <a:t>biases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722120"/>
            <a:ext cx="8510905" cy="526415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Bias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settings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must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coordinated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setting weights</a:t>
            </a:r>
            <a:endParaRPr sz="3200">
              <a:latin typeface="Arial MT"/>
              <a:cs typeface="Arial MT"/>
            </a:endParaRPr>
          </a:p>
          <a:p>
            <a:pPr marL="351155" marR="28575" indent="-339090">
              <a:lnSpc>
                <a:spcPts val="3790"/>
              </a:lnSpc>
              <a:spcBef>
                <a:spcPts val="72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Setting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biases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zero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compatible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most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weight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initialization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schemes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5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Situations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nonzero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biases:</a:t>
            </a:r>
            <a:endParaRPr sz="3200">
              <a:latin typeface="Arial MT"/>
              <a:cs typeface="Arial MT"/>
            </a:endParaRPr>
          </a:p>
          <a:p>
            <a:pPr marL="746125" marR="549275" lvl="1" indent="-281305">
              <a:lnSpc>
                <a:spcPts val="3310"/>
              </a:lnSpc>
              <a:spcBef>
                <a:spcPts val="795"/>
              </a:spcBef>
              <a:buChar char="–"/>
              <a:tabLst>
                <a:tab pos="747395" algn="l"/>
                <a:tab pos="446468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Bias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an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output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unit: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	initialize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obtain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right 	marginal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statistics</a:t>
            </a:r>
            <a:r>
              <a:rPr sz="2800" spc="-14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for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output</a:t>
            </a:r>
            <a:endParaRPr sz="2800">
              <a:latin typeface="Arial MT"/>
              <a:cs typeface="Arial MT"/>
            </a:endParaRPr>
          </a:p>
          <a:p>
            <a:pPr marL="1141730" marR="148590" lvl="2" indent="-224790">
              <a:lnSpc>
                <a:spcPts val="2780"/>
              </a:lnSpc>
              <a:spcBef>
                <a:spcPts val="620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bias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inverse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activation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function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applied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the 	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marginal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statistics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output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in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24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660066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746125" marR="504190" lvl="1" indent="-281305">
              <a:lnSpc>
                <a:spcPts val="3290"/>
              </a:lnSpc>
              <a:spcBef>
                <a:spcPts val="725"/>
              </a:spcBef>
              <a:buChar char="–"/>
              <a:tabLst>
                <a:tab pos="74739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Choose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bias</a:t>
            </a:r>
            <a:r>
              <a:rPr sz="2800" spc="-13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causing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too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much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saturation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at 	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initialization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340756" y="6844362"/>
            <a:ext cx="1244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809750" marR="5080" indent="-1151890">
              <a:lnSpc>
                <a:spcPts val="5180"/>
              </a:lnSpc>
              <a:spcBef>
                <a:spcPts val="300"/>
              </a:spcBef>
            </a:pPr>
            <a:r>
              <a:rPr spc="-20" dirty="0"/>
              <a:t>Algorithms</a:t>
            </a:r>
            <a:r>
              <a:rPr spc="-175" dirty="0"/>
              <a:t> </a:t>
            </a:r>
            <a:r>
              <a:rPr dirty="0"/>
              <a:t>with</a:t>
            </a:r>
            <a:r>
              <a:rPr spc="-175" dirty="0"/>
              <a:t> </a:t>
            </a:r>
            <a:r>
              <a:rPr spc="-10" dirty="0"/>
              <a:t>Adaptive Learning</a:t>
            </a:r>
            <a:r>
              <a:rPr spc="-290" dirty="0"/>
              <a:t> </a:t>
            </a:r>
            <a:r>
              <a:rPr spc="-10" dirty="0"/>
              <a:t>Rates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02526" y="466343"/>
            <a:ext cx="16567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Topics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035304"/>
            <a:ext cx="7727950" cy="62376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Importance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of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28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machine</a:t>
            </a:r>
            <a:r>
              <a:rPr sz="2800" spc="-9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endParaRPr sz="28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35052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How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differs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from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550"/>
              </a:spcBef>
              <a:buAutoNum type="arabicPeriod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Challenges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in</a:t>
            </a:r>
            <a:r>
              <a:rPr sz="2800" spc="-13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neural</a:t>
            </a:r>
            <a:r>
              <a:rPr sz="2800" spc="-1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network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350520" algn="l"/>
              </a:tabLst>
            </a:pP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Basic</a:t>
            </a:r>
            <a:r>
              <a:rPr sz="28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28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808080"/>
                </a:solidFill>
                <a:latin typeface="Arial MT"/>
                <a:cs typeface="Arial MT"/>
              </a:rPr>
              <a:t>–</a:t>
            </a:r>
            <a:r>
              <a:rPr sz="2400" spc="14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808080"/>
                </a:solidFill>
                <a:latin typeface="Arial MT"/>
                <a:cs typeface="Arial MT"/>
              </a:rPr>
              <a:t>SGD,</a:t>
            </a:r>
            <a:r>
              <a:rPr sz="2400" spc="-8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808080"/>
                </a:solidFill>
                <a:latin typeface="Arial MT"/>
                <a:cs typeface="Arial MT"/>
              </a:rPr>
              <a:t>Momentum,</a:t>
            </a:r>
            <a:r>
              <a:rPr sz="2400" spc="-8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Nesterov</a:t>
            </a:r>
            <a:r>
              <a:rPr sz="2400" spc="-8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808080"/>
                </a:solidFill>
                <a:latin typeface="Arial MT"/>
                <a:cs typeface="Arial MT"/>
              </a:rPr>
              <a:t>Momentum</a:t>
            </a:r>
            <a:endParaRPr sz="24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30"/>
              </a:spcBef>
              <a:buAutoNum type="arabicPeriod" startAt="4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Parameter</a:t>
            </a:r>
            <a:r>
              <a:rPr sz="2800" spc="-15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initialization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endParaRPr sz="28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25"/>
              </a:spcBef>
              <a:buAutoNum type="arabicPeriod" startAt="4"/>
              <a:tabLst>
                <a:tab pos="350520" algn="l"/>
              </a:tabLst>
            </a:pP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Algorithms</a:t>
            </a:r>
            <a:r>
              <a:rPr sz="28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28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adaptive</a:t>
            </a:r>
            <a:r>
              <a:rPr sz="28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28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33CC"/>
                </a:solidFill>
                <a:latin typeface="Arial MT"/>
                <a:cs typeface="Arial MT"/>
              </a:rPr>
              <a:t>rates</a:t>
            </a:r>
            <a:endParaRPr sz="280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916305" algn="l"/>
              </a:tabLst>
            </a:pP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AdaGrad</a:t>
            </a:r>
            <a:endParaRPr sz="240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25"/>
              </a:spcBef>
              <a:buAutoNum type="arabicPeriod"/>
              <a:tabLst>
                <a:tab pos="916305" algn="l"/>
              </a:tabLst>
            </a:pP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RMSProp</a:t>
            </a:r>
            <a:endParaRPr sz="240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16305" algn="l"/>
              </a:tabLst>
            </a:pPr>
            <a:r>
              <a:rPr sz="2400" spc="-20" dirty="0">
                <a:solidFill>
                  <a:srgbClr val="336600"/>
                </a:solidFill>
                <a:latin typeface="Arial MT"/>
                <a:cs typeface="Arial MT"/>
              </a:rPr>
              <a:t>Adam</a:t>
            </a:r>
            <a:endParaRPr sz="2400">
              <a:latin typeface="Arial MT"/>
              <a:cs typeface="Arial MT"/>
            </a:endParaRPr>
          </a:p>
          <a:p>
            <a:pPr marL="916305" lvl="1" indent="-451484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916305" algn="l"/>
              </a:tabLst>
            </a:pP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Choosing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6600"/>
                </a:solidFill>
                <a:latin typeface="Arial MT"/>
                <a:cs typeface="Arial MT"/>
              </a:rPr>
              <a:t>right</a:t>
            </a:r>
            <a:r>
              <a:rPr sz="24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r>
              <a:rPr sz="24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36600"/>
                </a:solidFill>
                <a:latin typeface="Arial MT"/>
                <a:cs typeface="Arial MT"/>
              </a:rPr>
              <a:t>algorithm</a:t>
            </a:r>
            <a:endParaRPr sz="24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30"/>
              </a:spcBef>
              <a:buAutoNum type="arabicPeriod" startAt="4"/>
              <a:tabLst>
                <a:tab pos="350520" algn="l"/>
              </a:tabLst>
            </a:pP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Approximate</a:t>
            </a:r>
            <a:r>
              <a:rPr sz="2800" spc="-14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808080"/>
                </a:solidFill>
                <a:latin typeface="Arial MT"/>
                <a:cs typeface="Arial MT"/>
              </a:rPr>
              <a:t>second-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order</a:t>
            </a:r>
            <a:r>
              <a:rPr sz="2800" spc="-13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methods</a:t>
            </a:r>
            <a:endParaRPr sz="2800">
              <a:latin typeface="Arial MT"/>
              <a:cs typeface="Arial MT"/>
            </a:endParaRPr>
          </a:p>
          <a:p>
            <a:pPr marL="350520" indent="-337820">
              <a:lnSpc>
                <a:spcPct val="100000"/>
              </a:lnSpc>
              <a:spcBef>
                <a:spcPts val="625"/>
              </a:spcBef>
              <a:buAutoNum type="arabicPeriod" startAt="4"/>
              <a:tabLst>
                <a:tab pos="350520" algn="l"/>
              </a:tabLst>
            </a:pPr>
            <a:r>
              <a:rPr sz="2800" spc="-20" dirty="0">
                <a:solidFill>
                  <a:srgbClr val="808080"/>
                </a:solidFill>
                <a:latin typeface="Arial MT"/>
                <a:cs typeface="Arial MT"/>
              </a:rPr>
              <a:t>Optimization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strategies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808080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808080"/>
                </a:solidFill>
                <a:latin typeface="Arial MT"/>
                <a:cs typeface="Arial MT"/>
              </a:rPr>
              <a:t>meta-</a:t>
            </a:r>
            <a:r>
              <a:rPr sz="2800" spc="-10" dirty="0">
                <a:solidFill>
                  <a:srgbClr val="808080"/>
                </a:solidFill>
                <a:latin typeface="Arial MT"/>
                <a:cs typeface="Arial MT"/>
              </a:rPr>
              <a:t>algorithms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40756" y="682751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r>
              <a:rPr spc="-50" dirty="0"/>
              <a:t>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6730" y="716280"/>
            <a:ext cx="5925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Learning</a:t>
            </a:r>
            <a:r>
              <a:rPr spc="-170" dirty="0"/>
              <a:t> </a:t>
            </a:r>
            <a:r>
              <a:rPr dirty="0"/>
              <a:t>Rate</a:t>
            </a:r>
            <a:r>
              <a:rPr spc="-170" dirty="0"/>
              <a:t> </a:t>
            </a:r>
            <a:r>
              <a:rPr dirty="0"/>
              <a:t>is</a:t>
            </a:r>
            <a:r>
              <a:rPr spc="-170" dirty="0"/>
              <a:t> </a:t>
            </a:r>
            <a:r>
              <a:rPr spc="-10" dirty="0"/>
              <a:t>Crucial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1560576"/>
            <a:ext cx="8751570" cy="48209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rate: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most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difficult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hyperparam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set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It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significantly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affects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model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performance</a:t>
            </a:r>
            <a:endParaRPr sz="3200">
              <a:latin typeface="Arial MT"/>
              <a:cs typeface="Arial MT"/>
            </a:endParaRPr>
          </a:p>
          <a:p>
            <a:pPr marL="351155" marR="532130" indent="-339090">
              <a:lnSpc>
                <a:spcPts val="3720"/>
              </a:lnSpc>
              <a:spcBef>
                <a:spcPts val="969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Cost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highly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sensitive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some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directions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in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parameter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space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insensitive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others</a:t>
            </a:r>
            <a:endParaRPr sz="3200">
              <a:latin typeface="Arial MT"/>
              <a:cs typeface="Arial MT"/>
            </a:endParaRPr>
          </a:p>
          <a:p>
            <a:pPr marL="746125" marR="1691005" lvl="1" indent="-281305">
              <a:lnSpc>
                <a:spcPts val="3310"/>
              </a:lnSpc>
              <a:spcBef>
                <a:spcPts val="690"/>
              </a:spcBef>
              <a:buChar char="–"/>
              <a:tabLst>
                <a:tab pos="747395" algn="l"/>
              </a:tabLst>
            </a:pP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Momentum</a:t>
            </a:r>
            <a:r>
              <a:rPr sz="2800" spc="-13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helps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but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introduces</a:t>
            </a:r>
            <a:r>
              <a:rPr sz="2800" spc="-12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another 	hyperparameter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there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another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way?</a:t>
            </a:r>
            <a:endParaRPr sz="2800">
              <a:latin typeface="Arial MT"/>
              <a:cs typeface="Arial MT"/>
            </a:endParaRPr>
          </a:p>
          <a:p>
            <a:pPr marL="1141730" marR="5080" lvl="2" indent="-224790">
              <a:lnSpc>
                <a:spcPct val="99200"/>
              </a:lnSpc>
              <a:spcBef>
                <a:spcPts val="54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If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direction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sensitivity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is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axis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aligned,</a:t>
            </a:r>
            <a:r>
              <a:rPr sz="24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separate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each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parameter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adjust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them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throughput 	learning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r>
              <a:rPr spc="-50" dirty="0"/>
              <a:t>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9337" y="542543"/>
            <a:ext cx="5284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Heuristic</a:t>
            </a:r>
            <a:r>
              <a:rPr spc="-305" dirty="0"/>
              <a:t> </a:t>
            </a:r>
            <a:r>
              <a:rPr spc="-10" dirty="0"/>
              <a:t>Approaches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261726"/>
            <a:ext cx="8747125" cy="556831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Delta-</a:t>
            </a: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bar-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delta</a:t>
            </a:r>
            <a:r>
              <a:rPr sz="3200" spc="-5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Algorithm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65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Applicable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only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full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batch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optimization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650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Method:</a:t>
            </a:r>
            <a:endParaRPr sz="2800">
              <a:latin typeface="Arial MT"/>
              <a:cs typeface="Arial MT"/>
            </a:endParaRPr>
          </a:p>
          <a:p>
            <a:pPr marL="1141730" marR="5080" lvl="2" indent="-224790">
              <a:lnSpc>
                <a:spcPts val="2810"/>
              </a:lnSpc>
              <a:spcBef>
                <a:spcPts val="670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If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partial</a:t>
            </a:r>
            <a:r>
              <a:rPr sz="24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derivative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loss</a:t>
            </a:r>
            <a:r>
              <a:rPr sz="24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wrt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to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a</a:t>
            </a:r>
            <a:r>
              <a:rPr sz="24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parameter</a:t>
            </a:r>
            <a:r>
              <a:rPr sz="24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remains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same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sign,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rate</a:t>
            </a:r>
            <a:r>
              <a:rPr sz="2400" spc="-114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should</a:t>
            </a:r>
            <a:r>
              <a:rPr sz="2400" spc="-1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increase</a:t>
            </a:r>
            <a:endParaRPr sz="2400">
              <a:latin typeface="Arial MT"/>
              <a:cs typeface="Arial MT"/>
            </a:endParaRPr>
          </a:p>
          <a:p>
            <a:pPr marL="1141730" marR="353695" lvl="2" indent="-224790">
              <a:lnSpc>
                <a:spcPts val="2810"/>
              </a:lnSpc>
              <a:spcBef>
                <a:spcPts val="695"/>
              </a:spcBef>
              <a:buChar char="•"/>
              <a:tabLst>
                <a:tab pos="1143000" algn="l"/>
              </a:tabLst>
            </a:pP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If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that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partial</a:t>
            </a:r>
            <a:r>
              <a:rPr sz="24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derivative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changes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sign,</a:t>
            </a:r>
            <a:r>
              <a:rPr sz="2400" spc="-10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learning</a:t>
            </a:r>
            <a:r>
              <a:rPr sz="24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rate 	</a:t>
            </a:r>
            <a:r>
              <a:rPr sz="2400" dirty="0">
                <a:solidFill>
                  <a:srgbClr val="660066"/>
                </a:solidFill>
                <a:latin typeface="Arial MT"/>
                <a:cs typeface="Arial MT"/>
              </a:rPr>
              <a:t>should</a:t>
            </a:r>
            <a:r>
              <a:rPr sz="2400" spc="-1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decrease</a:t>
            </a:r>
            <a:endParaRPr sz="24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2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Recent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Incremental</a:t>
            </a:r>
            <a:r>
              <a:rPr sz="3200" spc="-114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30" dirty="0">
                <a:solidFill>
                  <a:srgbClr val="3333CC"/>
                </a:solidFill>
                <a:latin typeface="Arial MT"/>
                <a:cs typeface="Arial MT"/>
              </a:rPr>
              <a:t>mini-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batch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methods</a:t>
            </a:r>
            <a:endParaRPr sz="32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70"/>
              </a:spcBef>
              <a:buChar char="–"/>
              <a:tabLst>
                <a:tab pos="746125" algn="l"/>
              </a:tabLst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adapt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learning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rates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2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model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parameters</a:t>
            </a:r>
            <a:endParaRPr sz="2800">
              <a:latin typeface="Arial MT"/>
              <a:cs typeface="Arial MT"/>
            </a:endParaRPr>
          </a:p>
          <a:p>
            <a:pPr marL="1166495" indent="-255904">
              <a:lnSpc>
                <a:spcPct val="100000"/>
              </a:lnSpc>
              <a:spcBef>
                <a:spcPts val="520"/>
              </a:spcBef>
              <a:buSzPct val="95833"/>
              <a:buAutoNum type="arabicPeriod"/>
              <a:tabLst>
                <a:tab pos="11664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AdaGrad</a:t>
            </a:r>
            <a:endParaRPr sz="2400">
              <a:latin typeface="Arial MT"/>
              <a:cs typeface="Arial MT"/>
            </a:endParaRPr>
          </a:p>
          <a:p>
            <a:pPr marL="1166495" indent="-255904">
              <a:lnSpc>
                <a:spcPct val="100000"/>
              </a:lnSpc>
              <a:spcBef>
                <a:spcPts val="525"/>
              </a:spcBef>
              <a:buSzPct val="95833"/>
              <a:buAutoNum type="arabicPeriod"/>
              <a:tabLst>
                <a:tab pos="1166495" algn="l"/>
              </a:tabLst>
            </a:pPr>
            <a:r>
              <a:rPr sz="2400" spc="-10" dirty="0">
                <a:solidFill>
                  <a:srgbClr val="660066"/>
                </a:solidFill>
                <a:latin typeface="Arial MT"/>
                <a:cs typeface="Arial MT"/>
              </a:rPr>
              <a:t>RMSProp</a:t>
            </a:r>
            <a:endParaRPr sz="2400">
              <a:latin typeface="Arial MT"/>
              <a:cs typeface="Arial MT"/>
            </a:endParaRPr>
          </a:p>
          <a:p>
            <a:pPr marL="1166495" indent="-255904">
              <a:lnSpc>
                <a:spcPct val="100000"/>
              </a:lnSpc>
              <a:spcBef>
                <a:spcPts val="530"/>
              </a:spcBef>
              <a:buSzPct val="95833"/>
              <a:buAutoNum type="arabicPeriod"/>
              <a:tabLst>
                <a:tab pos="1166495" algn="l"/>
              </a:tabLst>
            </a:pPr>
            <a:r>
              <a:rPr sz="2400" spc="-20" dirty="0">
                <a:solidFill>
                  <a:srgbClr val="660066"/>
                </a:solidFill>
                <a:latin typeface="Arial MT"/>
                <a:cs typeface="Arial MT"/>
              </a:rPr>
              <a:t>Adam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079" y="495807"/>
            <a:ext cx="80143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lang="en-IN" sz="4000" spc="-40" dirty="0"/>
              <a:t>K</a:t>
            </a:r>
            <a:r>
              <a:rPr sz="4000" spc="-40" dirty="0"/>
              <a:t>e</a:t>
            </a:r>
            <a:r>
              <a:rPr sz="4000" spc="-25" dirty="0"/>
              <a:t>r</a:t>
            </a:r>
            <a:r>
              <a:rPr sz="4000" spc="-40" dirty="0"/>
              <a:t>a</a:t>
            </a:r>
            <a:r>
              <a:rPr sz="4000" spc="-10" dirty="0"/>
              <a:t>s</a:t>
            </a:r>
            <a:r>
              <a:rPr sz="4000" spc="-35" dirty="0"/>
              <a:t> </a:t>
            </a:r>
            <a:r>
              <a:rPr sz="4000" dirty="0"/>
              <a:t>for</a:t>
            </a:r>
            <a:r>
              <a:rPr sz="4000" spc="-170" dirty="0"/>
              <a:t> </a:t>
            </a:r>
            <a:r>
              <a:rPr sz="4000" dirty="0"/>
              <a:t>MNIST</a:t>
            </a:r>
            <a:r>
              <a:rPr sz="4000" spc="-145" dirty="0"/>
              <a:t> </a:t>
            </a:r>
            <a:r>
              <a:rPr sz="4000" dirty="0"/>
              <a:t>Neural</a:t>
            </a:r>
            <a:r>
              <a:rPr sz="4000" spc="-120" dirty="0"/>
              <a:t> </a:t>
            </a:r>
            <a:r>
              <a:rPr sz="4000" spc="-10" dirty="0"/>
              <a:t>Network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585723" y="1306575"/>
            <a:ext cx="8390890" cy="52470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#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Neural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Network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290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import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keras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from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keras.datasets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import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mnist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4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from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keras.layers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import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Dense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0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from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keras.models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import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Sequential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(x_train,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y_train),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(x_test,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y_test)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mnist.load_data()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num_classes=10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image_vector_size=28*28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4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x_train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x_train.reshape(x_train.shape[0],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image_vector_size)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260"/>
              </a:spcBef>
              <a:buChar char="•"/>
              <a:tabLst>
                <a:tab pos="351155" algn="l"/>
              </a:tabLst>
            </a:pPr>
            <a:r>
              <a:rPr sz="1600" dirty="0">
                <a:latin typeface="Calibri"/>
                <a:cs typeface="Calibri"/>
              </a:rPr>
              <a:t>x_test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x_test.reshape(x_test.shape[0],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image_vector_size)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y_train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8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keras.utils.to_categorical(y_train,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num_classes)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y_test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keras.utils.to_categorical(y_test,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num_classes)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290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image_size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784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Sequential()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0"/>
              </a:spcBef>
              <a:buChar char="•"/>
              <a:tabLst>
                <a:tab pos="351155" algn="l"/>
              </a:tabLst>
            </a:pPr>
            <a:r>
              <a:rPr sz="1600" spc="-20" dirty="0">
                <a:latin typeface="Calibri"/>
                <a:cs typeface="Calibri"/>
              </a:rPr>
              <a:t>model.add(Dense(units=32,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activation='sigmoid',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input_shape=(image_size,)))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60"/>
              </a:spcBef>
              <a:buChar char="•"/>
              <a:tabLst>
                <a:tab pos="351155" algn="l"/>
              </a:tabLst>
            </a:pPr>
            <a:r>
              <a:rPr sz="1600" spc="-20" dirty="0">
                <a:latin typeface="Calibri"/>
                <a:cs typeface="Calibri"/>
              </a:rPr>
              <a:t>model.add(Dense(units=num_classes,</a:t>
            </a:r>
            <a:r>
              <a:rPr sz="1600" spc="2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activation='softmax'))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400"/>
              </a:spcBef>
              <a:buFont typeface="Calibri"/>
              <a:buChar char="•"/>
              <a:tabLst>
                <a:tab pos="351155" algn="l"/>
              </a:tabLst>
            </a:pPr>
            <a:r>
              <a:rPr sz="1800" b="1" spc="-20" dirty="0">
                <a:solidFill>
                  <a:srgbClr val="660066"/>
                </a:solidFill>
                <a:latin typeface="Calibri"/>
                <a:cs typeface="Calibri"/>
              </a:rPr>
              <a:t>model.compile(optimizer='sgd',</a:t>
            </a:r>
            <a:r>
              <a:rPr sz="1800" b="1" spc="170" dirty="0">
                <a:solidFill>
                  <a:srgbClr val="66006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660066"/>
                </a:solidFill>
                <a:latin typeface="Calibri"/>
                <a:cs typeface="Calibri"/>
              </a:rPr>
              <a:t>loss='categorical_crossentropy',metrics=['accuracy'])</a:t>
            </a:r>
            <a:endParaRPr sz="18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20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history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model.fit(x_train,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y_train,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batch_size=128,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epochs=10,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verbose=False,validation_split=.1)</a:t>
            </a:r>
            <a:endParaRPr sz="1600" dirty="0">
              <a:latin typeface="Calibri"/>
              <a:cs typeface="Calibri"/>
            </a:endParaRPr>
          </a:p>
          <a:p>
            <a:pPr marL="351155" indent="-338455">
              <a:lnSpc>
                <a:spcPct val="100000"/>
              </a:lnSpc>
              <a:spcBef>
                <a:spcPts val="385"/>
              </a:spcBef>
              <a:buChar char="•"/>
              <a:tabLst>
                <a:tab pos="351155" algn="l"/>
              </a:tabLst>
            </a:pPr>
            <a:r>
              <a:rPr sz="1600" spc="-10" dirty="0">
                <a:latin typeface="Calibri"/>
                <a:cs typeface="Calibri"/>
              </a:rPr>
              <a:t>loss,accuracy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model.evaluate(x_test,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y_test,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verbose=False)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5606" y="4777452"/>
            <a:ext cx="2643505" cy="1159510"/>
          </a:xfrm>
          <a:custGeom>
            <a:avLst/>
            <a:gdLst/>
            <a:ahLst/>
            <a:cxnLst/>
            <a:rect l="l" t="t" r="r" b="b"/>
            <a:pathLst>
              <a:path w="2643504" h="1159510">
                <a:moveTo>
                  <a:pt x="86356" y="1037423"/>
                </a:moveTo>
                <a:lnTo>
                  <a:pt x="77506" y="1038739"/>
                </a:lnTo>
                <a:lnTo>
                  <a:pt x="0" y="1143312"/>
                </a:lnTo>
                <a:lnTo>
                  <a:pt x="129179" y="1159305"/>
                </a:lnTo>
                <a:lnTo>
                  <a:pt x="136234" y="1153805"/>
                </a:lnTo>
                <a:lnTo>
                  <a:pt x="137292" y="1145258"/>
                </a:lnTo>
                <a:lnTo>
                  <a:pt x="31327" y="1145258"/>
                </a:lnTo>
                <a:lnTo>
                  <a:pt x="20195" y="1119285"/>
                </a:lnTo>
                <a:lnTo>
                  <a:pt x="68244" y="1098692"/>
                </a:lnTo>
                <a:lnTo>
                  <a:pt x="100209" y="1055565"/>
                </a:lnTo>
                <a:lnTo>
                  <a:pt x="98893" y="1046716"/>
                </a:lnTo>
                <a:lnTo>
                  <a:pt x="86356" y="1037423"/>
                </a:lnTo>
                <a:close/>
              </a:path>
              <a:path w="2643504" h="1159510">
                <a:moveTo>
                  <a:pt x="68244" y="1098692"/>
                </a:moveTo>
                <a:lnTo>
                  <a:pt x="20195" y="1119285"/>
                </a:lnTo>
                <a:lnTo>
                  <a:pt x="31327" y="1145258"/>
                </a:lnTo>
                <a:lnTo>
                  <a:pt x="42009" y="1140679"/>
                </a:lnTo>
                <a:lnTo>
                  <a:pt x="37124" y="1140679"/>
                </a:lnTo>
                <a:lnTo>
                  <a:pt x="27509" y="1118245"/>
                </a:lnTo>
                <a:lnTo>
                  <a:pt x="53752" y="1118245"/>
                </a:lnTo>
                <a:lnTo>
                  <a:pt x="68244" y="1098692"/>
                </a:lnTo>
                <a:close/>
              </a:path>
              <a:path w="2643504" h="1159510">
                <a:moveTo>
                  <a:pt x="79374" y="1124666"/>
                </a:moveTo>
                <a:lnTo>
                  <a:pt x="31327" y="1145258"/>
                </a:lnTo>
                <a:lnTo>
                  <a:pt x="137292" y="1145258"/>
                </a:lnTo>
                <a:lnTo>
                  <a:pt x="138151" y="1138317"/>
                </a:lnTo>
                <a:lnTo>
                  <a:pt x="132651" y="1131262"/>
                </a:lnTo>
                <a:lnTo>
                  <a:pt x="79374" y="1124666"/>
                </a:lnTo>
                <a:close/>
              </a:path>
              <a:path w="2643504" h="1159510">
                <a:moveTo>
                  <a:pt x="27509" y="1118245"/>
                </a:moveTo>
                <a:lnTo>
                  <a:pt x="37124" y="1140679"/>
                </a:lnTo>
                <a:lnTo>
                  <a:pt x="51546" y="1121221"/>
                </a:lnTo>
                <a:lnTo>
                  <a:pt x="27509" y="1118245"/>
                </a:lnTo>
                <a:close/>
              </a:path>
              <a:path w="2643504" h="1159510">
                <a:moveTo>
                  <a:pt x="51546" y="1121221"/>
                </a:moveTo>
                <a:lnTo>
                  <a:pt x="37124" y="1140679"/>
                </a:lnTo>
                <a:lnTo>
                  <a:pt x="42009" y="1140679"/>
                </a:lnTo>
                <a:lnTo>
                  <a:pt x="79374" y="1124666"/>
                </a:lnTo>
                <a:lnTo>
                  <a:pt x="51546" y="1121221"/>
                </a:lnTo>
                <a:close/>
              </a:path>
              <a:path w="2643504" h="1159510">
                <a:moveTo>
                  <a:pt x="2631861" y="0"/>
                </a:moveTo>
                <a:lnTo>
                  <a:pt x="68244" y="1098692"/>
                </a:lnTo>
                <a:lnTo>
                  <a:pt x="51546" y="1121221"/>
                </a:lnTo>
                <a:lnTo>
                  <a:pt x="79374" y="1124666"/>
                </a:lnTo>
                <a:lnTo>
                  <a:pt x="2642993" y="25972"/>
                </a:lnTo>
                <a:lnTo>
                  <a:pt x="2631861" y="0"/>
                </a:lnTo>
                <a:close/>
              </a:path>
              <a:path w="2643504" h="1159510">
                <a:moveTo>
                  <a:pt x="53752" y="1118245"/>
                </a:moveTo>
                <a:lnTo>
                  <a:pt x="27509" y="1118245"/>
                </a:lnTo>
                <a:lnTo>
                  <a:pt x="51546" y="1121221"/>
                </a:lnTo>
                <a:lnTo>
                  <a:pt x="53752" y="11182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71168" y="6707202"/>
            <a:ext cx="1879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z="1400" spc="-50" dirty="0">
                <a:latin typeface="Arial MT"/>
                <a:cs typeface="Arial MT"/>
              </a:rPr>
              <a:t>9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3630">
              <a:lnSpc>
                <a:spcPct val="100000"/>
              </a:lnSpc>
              <a:spcBef>
                <a:spcPts val="100"/>
              </a:spcBef>
            </a:pPr>
            <a:r>
              <a:rPr dirty="0"/>
              <a:t>Keras</a:t>
            </a:r>
            <a:r>
              <a:rPr spc="-254" dirty="0"/>
              <a:t> </a:t>
            </a:r>
            <a:r>
              <a:rPr spc="-10" dirty="0"/>
              <a:t>Adaptive</a:t>
            </a:r>
            <a:r>
              <a:rPr spc="-260" dirty="0"/>
              <a:t> </a:t>
            </a:r>
            <a:r>
              <a:rPr spc="-10" dirty="0"/>
              <a:t>Optimizers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" y="2017775"/>
            <a:ext cx="2060575" cy="34759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45"/>
              </a:spcBef>
              <a:buChar char="•"/>
              <a:tabLst>
                <a:tab pos="351155" algn="l"/>
              </a:tabLst>
            </a:pP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RMSprop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Adagrad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7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Adadelta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45"/>
              </a:spcBef>
              <a:buChar char="•"/>
              <a:tabLst>
                <a:tab pos="351155" algn="l"/>
              </a:tabLst>
            </a:pPr>
            <a:r>
              <a:rPr sz="3200" spc="-20" dirty="0">
                <a:solidFill>
                  <a:srgbClr val="3333CC"/>
                </a:solidFill>
                <a:latin typeface="Arial MT"/>
                <a:cs typeface="Arial MT"/>
              </a:rPr>
              <a:t>Adam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67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Adamax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74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Nadam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065" y="2077720"/>
            <a:ext cx="4113035" cy="4955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0065" y="2680547"/>
            <a:ext cx="3635797" cy="536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125" y="3368547"/>
            <a:ext cx="4113035" cy="4381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43952" y="3886200"/>
            <a:ext cx="6097339" cy="4404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94660" y="4437753"/>
            <a:ext cx="5312410" cy="5292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94660" y="5068780"/>
            <a:ext cx="5500792" cy="49245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r>
              <a:rPr spc="-50" dirty="0"/>
              <a:t>5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4394" y="466343"/>
            <a:ext cx="2242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AdaGrad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112374"/>
            <a:ext cx="8829040" cy="194691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Individually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adapts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rates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all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params</a:t>
            </a:r>
            <a:endParaRPr sz="3200">
              <a:latin typeface="Arial MT"/>
              <a:cs typeface="Arial MT"/>
            </a:endParaRPr>
          </a:p>
          <a:p>
            <a:pPr marL="747395" marR="5080" indent="-282575">
              <a:lnSpc>
                <a:spcPts val="3290"/>
              </a:lnSpc>
              <a:spcBef>
                <a:spcPts val="735"/>
              </a:spcBef>
            </a:pP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–</a:t>
            </a:r>
            <a:r>
              <a:rPr sz="2800" spc="-18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By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scaling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them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inversely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proportional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0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sum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336600"/>
                </a:solidFill>
                <a:latin typeface="Arial MT"/>
                <a:cs typeface="Arial MT"/>
              </a:rPr>
              <a:t>of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historical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squared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values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of</a:t>
            </a:r>
            <a:r>
              <a:rPr sz="2800" spc="-10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the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endParaRPr sz="28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445"/>
              </a:spcBef>
              <a:buChar char="•"/>
              <a:tabLst>
                <a:tab pos="35115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AdaGrad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Algorithm</a:t>
            </a:r>
            <a:r>
              <a:rPr sz="2400" spc="-10" dirty="0">
                <a:solidFill>
                  <a:srgbClr val="3333CC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6761" y="3198600"/>
            <a:ext cx="7705090" cy="3599815"/>
            <a:chOff x="1176761" y="3198600"/>
            <a:chExt cx="7705090" cy="35998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9" y="3229898"/>
              <a:ext cx="7620409" cy="35006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81470" y="3203310"/>
              <a:ext cx="7695565" cy="3590290"/>
            </a:xfrm>
            <a:custGeom>
              <a:avLst/>
              <a:gdLst/>
              <a:ahLst/>
              <a:cxnLst/>
              <a:rect l="l" t="t" r="r" b="b"/>
              <a:pathLst>
                <a:path w="7695565" h="3590290">
                  <a:moveTo>
                    <a:pt x="0" y="0"/>
                  </a:moveTo>
                  <a:lnTo>
                    <a:pt x="7695459" y="0"/>
                  </a:lnTo>
                  <a:lnTo>
                    <a:pt x="7695459" y="3590272"/>
                  </a:lnTo>
                  <a:lnTo>
                    <a:pt x="0" y="3590272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40756" y="6844362"/>
            <a:ext cx="1244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0" dirty="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7844" y="6929438"/>
            <a:ext cx="4811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Performs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well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some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but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not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all</a:t>
            </a:r>
            <a:r>
              <a:rPr sz="1800" spc="-5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8695" y="502919"/>
            <a:ext cx="24244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RMSProp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723" y="1112374"/>
            <a:ext cx="8719820" cy="238188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spcBef>
                <a:spcPts val="750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Modifies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AdaGrad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nonconvex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setting</a:t>
            </a:r>
            <a:endParaRPr sz="3200">
              <a:latin typeface="Arial MT"/>
              <a:cs typeface="Arial MT"/>
            </a:endParaRPr>
          </a:p>
          <a:p>
            <a:pPr marL="746125" marR="353695" lvl="1" indent="-281305">
              <a:lnSpc>
                <a:spcPts val="3290"/>
              </a:lnSpc>
              <a:spcBef>
                <a:spcPts val="735"/>
              </a:spcBef>
              <a:buChar char="–"/>
              <a:tabLst>
                <a:tab pos="74739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Change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gradient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336600"/>
                </a:solidFill>
                <a:latin typeface="Arial MT"/>
                <a:cs typeface="Arial MT"/>
              </a:rPr>
              <a:t>accumulation</a:t>
            </a:r>
            <a:r>
              <a:rPr sz="2800" spc="-114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into</a:t>
            </a:r>
            <a:r>
              <a:rPr sz="2800" spc="-11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exponentially 	weighted</a:t>
            </a:r>
            <a:r>
              <a:rPr sz="2800" spc="-17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moving</a:t>
            </a:r>
            <a:r>
              <a:rPr sz="2800" spc="-16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average</a:t>
            </a:r>
            <a:endParaRPr sz="2800">
              <a:latin typeface="Arial MT"/>
              <a:cs typeface="Arial MT"/>
            </a:endParaRPr>
          </a:p>
          <a:p>
            <a:pPr marL="746125" lvl="1" indent="-281305">
              <a:lnSpc>
                <a:spcPct val="100000"/>
              </a:lnSpc>
              <a:spcBef>
                <a:spcPts val="545"/>
              </a:spcBef>
              <a:buChar char="–"/>
              <a:tabLst>
                <a:tab pos="746125" algn="l"/>
              </a:tabLst>
            </a:pP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Converges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rapidly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when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applied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to</a:t>
            </a:r>
            <a:r>
              <a:rPr sz="2800" spc="-145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6600"/>
                </a:solidFill>
                <a:latin typeface="Arial MT"/>
                <a:cs typeface="Arial MT"/>
              </a:rPr>
              <a:t>convex</a:t>
            </a:r>
            <a:r>
              <a:rPr sz="2800" spc="-150" dirty="0">
                <a:solidFill>
                  <a:srgbClr val="33660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336600"/>
                </a:solidFill>
                <a:latin typeface="Arial MT"/>
                <a:cs typeface="Arial MT"/>
              </a:rPr>
              <a:t>function</a:t>
            </a:r>
            <a:endParaRPr sz="2800">
              <a:latin typeface="Arial MT"/>
              <a:cs typeface="Arial MT"/>
            </a:endParaRPr>
          </a:p>
          <a:p>
            <a:pPr marL="464820">
              <a:lnSpc>
                <a:spcPct val="100000"/>
              </a:lnSpc>
              <a:spcBef>
                <a:spcPts val="440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RMSProp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6761" y="3575368"/>
            <a:ext cx="8163559" cy="3706495"/>
            <a:chOff x="1176761" y="3575368"/>
            <a:chExt cx="8163559" cy="37064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693" y="3623571"/>
              <a:ext cx="8082386" cy="36147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81470" y="3580077"/>
              <a:ext cx="8154034" cy="3697604"/>
            </a:xfrm>
            <a:custGeom>
              <a:avLst/>
              <a:gdLst/>
              <a:ahLst/>
              <a:cxnLst/>
              <a:rect l="l" t="t" r="r" b="b"/>
              <a:pathLst>
                <a:path w="8154034" h="3697604">
                  <a:moveTo>
                    <a:pt x="0" y="0"/>
                  </a:moveTo>
                  <a:lnTo>
                    <a:pt x="8153858" y="0"/>
                  </a:lnTo>
                  <a:lnTo>
                    <a:pt x="8153858" y="3697022"/>
                  </a:lnTo>
                </a:path>
                <a:path w="8154034" h="3697604">
                  <a:moveTo>
                    <a:pt x="0" y="3697022"/>
                  </a:moveTo>
                  <a:lnTo>
                    <a:pt x="0" y="0"/>
                  </a:lnTo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7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2003" y="963168"/>
            <a:ext cx="8479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FF0000"/>
                </a:solidFill>
                <a:latin typeface="Arial MT"/>
                <a:cs typeface="Arial MT"/>
              </a:rPr>
              <a:t>RMSProp</a:t>
            </a:r>
            <a:r>
              <a:rPr sz="4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Arial MT"/>
                <a:cs typeface="Arial MT"/>
              </a:rPr>
              <a:t>combined</a:t>
            </a:r>
            <a:r>
              <a:rPr sz="4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4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Arial MT"/>
                <a:cs typeface="Arial MT"/>
              </a:rPr>
              <a:t>Nesterov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5723" y="2084832"/>
            <a:ext cx="77920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Algorithm: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RMSProp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Nesterov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momentum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8000" y="2746481"/>
            <a:ext cx="9042400" cy="3797935"/>
            <a:chOff x="508000" y="2746481"/>
            <a:chExt cx="904240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141" y="2799035"/>
              <a:ext cx="8982002" cy="37010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8000" y="2751190"/>
              <a:ext cx="9042400" cy="3788410"/>
            </a:xfrm>
            <a:custGeom>
              <a:avLst/>
              <a:gdLst/>
              <a:ahLst/>
              <a:cxnLst/>
              <a:rect l="l" t="t" r="r" b="b"/>
              <a:pathLst>
                <a:path w="9042400" h="3788409">
                  <a:moveTo>
                    <a:pt x="0" y="0"/>
                  </a:moveTo>
                  <a:lnTo>
                    <a:pt x="9042399" y="0"/>
                  </a:lnTo>
                </a:path>
                <a:path w="9042400" h="3788409">
                  <a:moveTo>
                    <a:pt x="9042399" y="3788075"/>
                  </a:moveTo>
                  <a:lnTo>
                    <a:pt x="0" y="3788075"/>
                  </a:lnTo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8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246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RMSProp</a:t>
            </a:r>
            <a:r>
              <a:rPr spc="-160" dirty="0"/>
              <a:t> </a:t>
            </a:r>
            <a:r>
              <a:rPr dirty="0"/>
              <a:t>is</a:t>
            </a:r>
            <a:r>
              <a:rPr spc="-160" dirty="0"/>
              <a:t> </a:t>
            </a:r>
            <a:r>
              <a:rPr spc="-10" dirty="0"/>
              <a:t>popular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533765" cy="158569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RMSProp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is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effective</a:t>
            </a:r>
            <a:r>
              <a:rPr sz="3200" spc="-13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practical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 algorithm</a:t>
            </a:r>
            <a:endParaRPr sz="3200" dirty="0">
              <a:latin typeface="Arial MT"/>
              <a:cs typeface="Arial MT"/>
            </a:endParaRPr>
          </a:p>
          <a:p>
            <a:pPr marL="351155" marR="346710" indent="-339090">
              <a:lnSpc>
                <a:spcPts val="3820"/>
              </a:lnSpc>
              <a:spcBef>
                <a:spcPts val="650"/>
              </a:spcBef>
              <a:buChar char="•"/>
              <a:tabLst>
                <a:tab pos="351155" algn="l"/>
              </a:tabLst>
            </a:pP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Go-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method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for</a:t>
            </a:r>
            <a:r>
              <a:rPr sz="3200" spc="-11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 practitioners</a:t>
            </a:r>
            <a:endParaRPr sz="3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10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0310">
              <a:lnSpc>
                <a:spcPct val="100000"/>
              </a:lnSpc>
              <a:spcBef>
                <a:spcPts val="100"/>
              </a:spcBef>
            </a:pPr>
            <a:r>
              <a:rPr dirty="0"/>
              <a:t>Adam:</a:t>
            </a:r>
            <a:r>
              <a:rPr spc="-265" dirty="0"/>
              <a:t> </a:t>
            </a:r>
            <a:r>
              <a:rPr spc="-10" dirty="0"/>
              <a:t>Adaptive</a:t>
            </a:r>
            <a:r>
              <a:rPr spc="-280" dirty="0"/>
              <a:t> </a:t>
            </a:r>
            <a:r>
              <a:rPr spc="-10" dirty="0"/>
              <a:t>Moments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723" y="2100072"/>
            <a:ext cx="8664575" cy="26193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1155" marR="5080" indent="-339090">
              <a:lnSpc>
                <a:spcPts val="3790"/>
              </a:lnSpc>
              <a:spcBef>
                <a:spcPts val="26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Yet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another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adaptive</a:t>
            </a:r>
            <a:r>
              <a:rPr sz="3200" spc="-14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learning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rate</a:t>
            </a:r>
            <a:r>
              <a:rPr sz="3200" spc="-15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optimization algorithm</a:t>
            </a:r>
            <a:endParaRPr sz="3200">
              <a:latin typeface="Arial MT"/>
              <a:cs typeface="Arial MT"/>
            </a:endParaRPr>
          </a:p>
          <a:p>
            <a:pPr marL="351155" indent="-338455">
              <a:lnSpc>
                <a:spcPct val="100000"/>
              </a:lnSpc>
              <a:spcBef>
                <a:spcPts val="53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Variant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of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RMSProp</a:t>
            </a:r>
            <a:r>
              <a:rPr sz="3200" spc="-14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with</a:t>
            </a:r>
            <a:r>
              <a:rPr sz="3200" spc="-13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momentum</a:t>
            </a:r>
            <a:endParaRPr sz="3200">
              <a:latin typeface="Arial MT"/>
              <a:cs typeface="Arial MT"/>
            </a:endParaRPr>
          </a:p>
          <a:p>
            <a:pPr marL="351155" marR="2524125" indent="-339090">
              <a:lnSpc>
                <a:spcPts val="3790"/>
              </a:lnSpc>
              <a:spcBef>
                <a:spcPts val="825"/>
              </a:spcBef>
              <a:buChar char="•"/>
              <a:tabLst>
                <a:tab pos="351155" algn="l"/>
              </a:tabLst>
            </a:pP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Generally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robust</a:t>
            </a:r>
            <a:r>
              <a:rPr sz="3200" spc="-10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to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the</a:t>
            </a:r>
            <a:r>
              <a:rPr sz="3200" spc="-125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3333CC"/>
                </a:solidFill>
                <a:latin typeface="Arial MT"/>
                <a:cs typeface="Arial MT"/>
              </a:rPr>
              <a:t>choice</a:t>
            </a:r>
            <a:r>
              <a:rPr sz="3200" spc="-120" dirty="0">
                <a:solidFill>
                  <a:srgbClr val="3333CC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3333CC"/>
                </a:solidFill>
                <a:latin typeface="Arial MT"/>
                <a:cs typeface="Arial MT"/>
              </a:rPr>
              <a:t>of </a:t>
            </a:r>
            <a:r>
              <a:rPr sz="3200" spc="-10" dirty="0">
                <a:solidFill>
                  <a:srgbClr val="3333CC"/>
                </a:solidFill>
                <a:latin typeface="Arial MT"/>
                <a:cs typeface="Arial MT"/>
              </a:rPr>
              <a:t>hyperparameters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879" y="524255"/>
            <a:ext cx="6720205" cy="1473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635760">
              <a:lnSpc>
                <a:spcPct val="100000"/>
              </a:lnSpc>
              <a:spcBef>
                <a:spcPts val="1420"/>
              </a:spcBef>
            </a:pPr>
            <a:r>
              <a:rPr dirty="0"/>
              <a:t>The</a:t>
            </a:r>
            <a:r>
              <a:rPr spc="-195" dirty="0"/>
              <a:t> </a:t>
            </a:r>
            <a:r>
              <a:rPr dirty="0"/>
              <a:t>Adam</a:t>
            </a:r>
            <a:r>
              <a:rPr spc="-204" dirty="0"/>
              <a:t> </a:t>
            </a:r>
            <a:r>
              <a:rPr spc="-10" dirty="0"/>
              <a:t>Optimizer</a:t>
            </a: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32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Adam</a:t>
            </a:r>
            <a:r>
              <a:rPr sz="32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0700" y="2068301"/>
            <a:ext cx="7177405" cy="5094605"/>
            <a:chOff x="950700" y="2068301"/>
            <a:chExt cx="7177405" cy="5094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2098021"/>
              <a:ext cx="7158567" cy="50550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5410" y="2073010"/>
              <a:ext cx="7168515" cy="5085080"/>
            </a:xfrm>
            <a:custGeom>
              <a:avLst/>
              <a:gdLst/>
              <a:ahLst/>
              <a:cxnLst/>
              <a:rect l="l" t="t" r="r" b="b"/>
              <a:pathLst>
                <a:path w="7168515" h="5085080">
                  <a:moveTo>
                    <a:pt x="0" y="0"/>
                  </a:moveTo>
                  <a:lnTo>
                    <a:pt x="7167985" y="0"/>
                  </a:lnTo>
                  <a:lnTo>
                    <a:pt x="7167985" y="5084780"/>
                  </a:lnTo>
                  <a:lnTo>
                    <a:pt x="0" y="5084780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11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79" y="540511"/>
            <a:ext cx="85979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50225" algn="l"/>
              </a:tabLst>
            </a:pPr>
            <a:r>
              <a:rPr sz="1200" dirty="0">
                <a:latin typeface="Arial MT"/>
                <a:cs typeface="Arial MT"/>
              </a:rPr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Performance</a:t>
            </a:r>
            <a:r>
              <a:rPr spc="-195" dirty="0"/>
              <a:t> </a:t>
            </a:r>
            <a:r>
              <a:rPr dirty="0"/>
              <a:t>in</a:t>
            </a:r>
            <a:r>
              <a:rPr spc="-195" dirty="0"/>
              <a:t> </a:t>
            </a:r>
            <a:r>
              <a:rPr dirty="0"/>
              <a:t>Logistic</a:t>
            </a:r>
            <a:r>
              <a:rPr spc="-195" dirty="0"/>
              <a:t> </a:t>
            </a:r>
            <a:r>
              <a:rPr spc="-10" dirty="0"/>
              <a:t>Regression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9209" y="2146794"/>
            <a:ext cx="7120890" cy="33469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5723" y="5716015"/>
            <a:ext cx="85998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Logistic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regression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negative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log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likelihood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on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MNIST</a:t>
            </a:r>
            <a:r>
              <a:rPr sz="18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images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and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IMDB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movie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reviews</a:t>
            </a:r>
            <a:r>
              <a:rPr sz="18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10,000</a:t>
            </a:r>
            <a:r>
              <a:rPr sz="18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bag-</a:t>
            </a:r>
            <a:r>
              <a:rPr sz="1800" spc="-20" dirty="0">
                <a:solidFill>
                  <a:srgbClr val="660066"/>
                </a:solidFill>
                <a:latin typeface="Arial MT"/>
                <a:cs typeface="Arial MT"/>
              </a:rPr>
              <a:t>of-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words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(BoW)</a:t>
            </a:r>
            <a:r>
              <a:rPr sz="1800" spc="-8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feature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vectors.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12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437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Performance</a:t>
            </a:r>
            <a:r>
              <a:rPr spc="-195" dirty="0"/>
              <a:t> </a:t>
            </a:r>
            <a:r>
              <a:rPr dirty="0"/>
              <a:t>on</a:t>
            </a:r>
            <a:r>
              <a:rPr spc="-195" dirty="0"/>
              <a:t> </a:t>
            </a:r>
            <a:r>
              <a:rPr spc="-10" dirty="0"/>
              <a:t>Multilayer</a:t>
            </a:r>
            <a:r>
              <a:rPr spc="-185" dirty="0"/>
              <a:t> </a:t>
            </a:r>
            <a:r>
              <a:rPr spc="-25" dirty="0"/>
              <a:t>NN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033" y="1903961"/>
            <a:ext cx="6293715" cy="29582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5723" y="5188711"/>
            <a:ext cx="856424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1800" spc="-7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of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multilayer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networks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on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MNIST</a:t>
            </a:r>
            <a:r>
              <a:rPr sz="1800" spc="-10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images.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(a)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networks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dropout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stochastic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regularization.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(b)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networks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deterministic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cost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13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003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Performance</a:t>
            </a:r>
            <a:r>
              <a:rPr spc="-185" dirty="0"/>
              <a:t> </a:t>
            </a:r>
            <a:r>
              <a:rPr dirty="0"/>
              <a:t>with</a:t>
            </a:r>
            <a:r>
              <a:rPr spc="-180" dirty="0"/>
              <a:t> </a:t>
            </a:r>
            <a:r>
              <a:rPr spc="-25" dirty="0"/>
              <a:t>CNN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078" y="2178191"/>
            <a:ext cx="7164845" cy="32841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63903" y="5789167"/>
            <a:ext cx="479742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513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Convolutional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neural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networks</a:t>
            </a:r>
            <a:r>
              <a:rPr sz="1800" spc="-9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18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cost.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(left)</a:t>
            </a:r>
            <a:r>
              <a:rPr sz="1800" spc="-9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cost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for</a:t>
            </a:r>
            <a:r>
              <a:rPr sz="1800" spc="-6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the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first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three</a:t>
            </a:r>
            <a:r>
              <a:rPr sz="1800" spc="-7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epochs. (right)</a:t>
            </a:r>
            <a:r>
              <a:rPr sz="1800" spc="-8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Training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cost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over</a:t>
            </a:r>
            <a:r>
              <a:rPr sz="1800" spc="-5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45</a:t>
            </a:r>
            <a:r>
              <a:rPr sz="1800" spc="-6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epochs.</a:t>
            </a: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ts val="2090"/>
              </a:lnSpc>
            </a:pPr>
            <a:r>
              <a:rPr sz="1800" spc="-40" dirty="0">
                <a:solidFill>
                  <a:srgbClr val="660066"/>
                </a:solidFill>
                <a:latin typeface="Arial MT"/>
                <a:cs typeface="Arial MT"/>
              </a:rPr>
              <a:t>CIFAR-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10</a:t>
            </a:r>
            <a:r>
              <a:rPr sz="1800" spc="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with</a:t>
            </a:r>
            <a:r>
              <a:rPr sz="1800" spc="5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660066"/>
                </a:solidFill>
                <a:latin typeface="Arial MT"/>
                <a:cs typeface="Arial MT"/>
              </a:rPr>
              <a:t>c64-c64-c128-</a:t>
            </a:r>
            <a:r>
              <a:rPr sz="1800" dirty="0">
                <a:solidFill>
                  <a:srgbClr val="660066"/>
                </a:solidFill>
                <a:latin typeface="Arial MT"/>
                <a:cs typeface="Arial MT"/>
              </a:rPr>
              <a:t>1000</a:t>
            </a:r>
            <a:r>
              <a:rPr sz="1800" spc="10" dirty="0">
                <a:solidFill>
                  <a:srgbClr val="66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60066"/>
                </a:solidFill>
                <a:latin typeface="Arial MT"/>
                <a:cs typeface="Arial MT"/>
              </a:rPr>
              <a:t>architecture.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1645"/>
              </a:lnSpc>
            </a:pPr>
            <a:r>
              <a:rPr spc="-25" dirty="0"/>
              <a:t>14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6222</Words>
  <Application>Microsoft Office PowerPoint</Application>
  <PresentationFormat>Custom</PresentationFormat>
  <Paragraphs>939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Arial</vt:lpstr>
      <vt:lpstr>Arial MT</vt:lpstr>
      <vt:lpstr>Calibri</vt:lpstr>
      <vt:lpstr>Cambria</vt:lpstr>
      <vt:lpstr>Georgia</vt:lpstr>
      <vt:lpstr>Lucida Sans Unicode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Optimization for Training Deep Models</vt:lpstr>
      <vt:lpstr>Topics in Optimization</vt:lpstr>
      <vt:lpstr>Optimization is essential for DL</vt:lpstr>
      <vt:lpstr>Our focus is on one case of optimization</vt:lpstr>
      <vt:lpstr>Optimization in </vt:lpstr>
      <vt:lpstr>Importance of Optimization</vt:lpstr>
      <vt:lpstr>Plan of Discussion of Optimization</vt:lpstr>
      <vt:lpstr>DL Frameworks include Optimization</vt:lpstr>
      <vt:lpstr>Keras for MNIST Neural Network</vt:lpstr>
      <vt:lpstr>Summary of Optimization Methdos</vt:lpstr>
      <vt:lpstr>How Learning Differs from Optimization</vt:lpstr>
      <vt:lpstr>Topics in Optimization</vt:lpstr>
      <vt:lpstr>Topics in Learning vs Optimization</vt:lpstr>
      <vt:lpstr>Learning vs Pure Optimization</vt:lpstr>
      <vt:lpstr>Typical Cost Function</vt:lpstr>
      <vt:lpstr>Typical Cost Function</vt:lpstr>
      <vt:lpstr>Objective wrt data generation is risk</vt:lpstr>
      <vt:lpstr>Empirical Risk</vt:lpstr>
      <vt:lpstr>Empirical Risk Minimization</vt:lpstr>
      <vt:lpstr>Surrogate Loss: Log-likelihood</vt:lpstr>
      <vt:lpstr>Surrogate may learn more</vt:lpstr>
      <vt:lpstr>Learning does not stop at minimum</vt:lpstr>
      <vt:lpstr>Decomposition: Batch Algorithms</vt:lpstr>
      <vt:lpstr>  Ex: Decomposition into a sum</vt:lpstr>
      <vt:lpstr>Quality of sampling-based estimate</vt:lpstr>
      <vt:lpstr>A motivation for sampling: Redundancy</vt:lpstr>
      <vt:lpstr>Batch gradient methods</vt:lpstr>
      <vt:lpstr>Stochastic or online methods</vt:lpstr>
      <vt:lpstr>Minibatch Size</vt:lpstr>
      <vt:lpstr>Distributed synchronous SGD</vt:lpstr>
      <vt:lpstr>Regularizing effect of small batches</vt:lpstr>
      <vt:lpstr>Use of minibatch information</vt:lpstr>
      <vt:lpstr>Random selection of minibatches</vt:lpstr>
      <vt:lpstr>Simple random sampling</vt:lpstr>
      <vt:lpstr>Parallelization of minibatches</vt:lpstr>
      <vt:lpstr>SGD and generalization error</vt:lpstr>
      <vt:lpstr>SGD minimizes generalization error</vt:lpstr>
      <vt:lpstr>Discrete case with loss function</vt:lpstr>
      <vt:lpstr>Use of multiple epochs</vt:lpstr>
      <vt:lpstr>Impact of growing data sets</vt:lpstr>
      <vt:lpstr>Challenges in Neural Network Optimization</vt:lpstr>
      <vt:lpstr>PowerPoint Presentation</vt:lpstr>
      <vt:lpstr>Optimization is a difficult task</vt:lpstr>
      <vt:lpstr>Challenges in Optimization</vt:lpstr>
      <vt:lpstr>1. Ill-conditioning of the Hessian</vt:lpstr>
      <vt:lpstr>Result of Ill-conditioning</vt:lpstr>
      <vt:lpstr>2. Local Minima</vt:lpstr>
      <vt:lpstr>Model Identifiability</vt:lpstr>
      <vt:lpstr>3. Plateaus, Saddle Points etc</vt:lpstr>
      <vt:lpstr>Plateau and Ravine</vt:lpstr>
      <vt:lpstr>Cost Function of Neural Network</vt:lpstr>
      <vt:lpstr>4.Cliffs and Exploding Gradients</vt:lpstr>
      <vt:lpstr>5. Long-Term Dependencies</vt:lpstr>
      <vt:lpstr>6. Inexact Gradients</vt:lpstr>
      <vt:lpstr>7. Poor Correspondence between Local and Global Structure</vt:lpstr>
      <vt:lpstr>Need for good initial points</vt:lpstr>
      <vt:lpstr>8. Theoretical Limits of Optimization</vt:lpstr>
      <vt:lpstr>Basic Optimization Algorithms</vt:lpstr>
      <vt:lpstr>Topics</vt:lpstr>
      <vt:lpstr>1. Stochastic Gradient Descent</vt:lpstr>
      <vt:lpstr>SGD follows gradient estimate downhill</vt:lpstr>
      <vt:lpstr>Choice of learning rate</vt:lpstr>
      <vt:lpstr>Learning rate in Keras</vt:lpstr>
      <vt:lpstr>Need for decreasing learning rate</vt:lpstr>
      <vt:lpstr>Learning Rate Decay</vt:lpstr>
      <vt:lpstr>2. The Momentum method</vt:lpstr>
      <vt:lpstr>Gradient Descent with momentum</vt:lpstr>
      <vt:lpstr>Momentum definition</vt:lpstr>
      <vt:lpstr>Momentum update rule</vt:lpstr>
      <vt:lpstr>SGD algorithm with momentum</vt:lpstr>
      <vt:lpstr>Momentum</vt:lpstr>
      <vt:lpstr>3. Nesterov Momentum</vt:lpstr>
      <vt:lpstr>SGD with Nesterov Momentum</vt:lpstr>
      <vt:lpstr>Keras SGD with Nesterov Momentum</vt:lpstr>
      <vt:lpstr>PowerPoint Presentation</vt:lpstr>
      <vt:lpstr>Topics</vt:lpstr>
      <vt:lpstr>Role of Initialization</vt:lpstr>
      <vt:lpstr>Keras Initialization</vt:lpstr>
      <vt:lpstr>Available Initializers in Keras</vt:lpstr>
      <vt:lpstr>Modern Initialization Strategies</vt:lpstr>
      <vt:lpstr>Known property: Break Symmetry</vt:lpstr>
      <vt:lpstr>Choice of biases</vt:lpstr>
      <vt:lpstr>Weights drawn from Gaussian</vt:lpstr>
      <vt:lpstr>Heuristics for initial scale of weights</vt:lpstr>
      <vt:lpstr>Initialization for the biases</vt:lpstr>
      <vt:lpstr>Algorithms with Adaptive Learning Rates</vt:lpstr>
      <vt:lpstr>Topics</vt:lpstr>
      <vt:lpstr>Learning Rate is Crucial</vt:lpstr>
      <vt:lpstr>Heuristic Approaches</vt:lpstr>
      <vt:lpstr>Keras Adaptive Optimizers</vt:lpstr>
      <vt:lpstr>AdaGrad</vt:lpstr>
      <vt:lpstr>RMSProp</vt:lpstr>
      <vt:lpstr>PowerPoint Presentation</vt:lpstr>
      <vt:lpstr>RMSProp is popular</vt:lpstr>
      <vt:lpstr>Adam: Adaptive Moments</vt:lpstr>
      <vt:lpstr>The Adam Optimizer The Adam Algorithm</vt:lpstr>
      <vt:lpstr>Performance in Logistic Regression</vt:lpstr>
      <vt:lpstr>Performance on Multilayer NN</vt:lpstr>
      <vt:lpstr>Performance with CNN</vt:lpstr>
      <vt:lpstr>Choosing the Right Optimizer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for Training Deep Models</dc:title>
  <cp:lastModifiedBy>Vaman Ravi</cp:lastModifiedBy>
  <cp:revision>1</cp:revision>
  <dcterms:created xsi:type="dcterms:W3CDTF">2024-05-07T05:57:11Z</dcterms:created>
  <dcterms:modified xsi:type="dcterms:W3CDTF">2024-05-07T06:05:30Z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2024-05-07T00:00:00Z</vt:filetime>
  </property>
  <property fmtid="{D5CDD505-2E9C-101B-9397-08002B2CF9AE}" pid="3" name="Producer">
    <vt:lpwstr>iLovePDF</vt:lpwstr>
  </property>
</Properties>
</file>